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0" r:id="rId1"/>
  </p:sldMasterIdLst>
  <p:notesMasterIdLst>
    <p:notesMasterId r:id="rId24"/>
  </p:notesMasterIdLst>
  <p:sldIdLst>
    <p:sldId id="256" r:id="rId2"/>
    <p:sldId id="270" r:id="rId3"/>
    <p:sldId id="268" r:id="rId4"/>
    <p:sldId id="263" r:id="rId5"/>
    <p:sldId id="257" r:id="rId6"/>
    <p:sldId id="258" r:id="rId7"/>
    <p:sldId id="259" r:id="rId8"/>
    <p:sldId id="266" r:id="rId9"/>
    <p:sldId id="260" r:id="rId10"/>
    <p:sldId id="261" r:id="rId11"/>
    <p:sldId id="262" r:id="rId12"/>
    <p:sldId id="264" r:id="rId13"/>
    <p:sldId id="265" r:id="rId14"/>
    <p:sldId id="269" r:id="rId15"/>
    <p:sldId id="267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414" autoAdjust="0"/>
  </p:normalViewPr>
  <p:slideViewPr>
    <p:cSldViewPr snapToGrid="0" snapToObjects="1">
      <p:cViewPr varScale="1">
        <p:scale>
          <a:sx n="100" d="100"/>
          <a:sy n="100" d="100"/>
        </p:scale>
        <p:origin x="-14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5A146-07A9-9E4E-9A82-400751D660BC}" type="datetimeFigureOut">
              <a:rPr lang="fr-FR" smtClean="0"/>
              <a:t>9/10/14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CBB63-69C5-2545-BD37-EA36AFC4D7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821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543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Just a </a:t>
            </a:r>
            <a:r>
              <a:rPr lang="fr-FR" dirty="0" err="1" smtClean="0"/>
              <a:t>view</a:t>
            </a:r>
            <a:r>
              <a:rPr lang="fr-FR" dirty="0" smtClean="0"/>
              <a:t> of</a:t>
            </a:r>
            <a:r>
              <a:rPr lang="fr-FR" baseline="0" dirty="0" smtClean="0"/>
              <a:t> the HTML report.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843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Just a </a:t>
            </a:r>
            <a:r>
              <a:rPr lang="fr-FR" dirty="0" err="1" smtClean="0"/>
              <a:t>view</a:t>
            </a:r>
            <a:r>
              <a:rPr lang="fr-FR" dirty="0" smtClean="0"/>
              <a:t> of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Parseable</a:t>
            </a:r>
            <a:r>
              <a:rPr lang="fr-FR" baseline="0" smtClean="0"/>
              <a:t> format report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843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PyLint</a:t>
            </a:r>
            <a:r>
              <a:rPr lang="fr-FR" dirty="0" smtClean="0"/>
              <a:t> </a:t>
            </a:r>
            <a:r>
              <a:rPr lang="fr-FR" dirty="0" err="1" smtClean="0"/>
              <a:t>comes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Graphical</a:t>
            </a:r>
            <a:r>
              <a:rPr lang="fr-FR" baseline="0" dirty="0" smtClean="0"/>
              <a:t> User Interface.</a:t>
            </a:r>
          </a:p>
          <a:p>
            <a:r>
              <a:rPr lang="fr-FR" baseline="0" dirty="0" smtClean="0"/>
              <a:t> In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case,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quite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easy</a:t>
            </a:r>
            <a:r>
              <a:rPr lang="fr-FR" baseline="0" dirty="0" smtClean="0"/>
              <a:t> to use cause of the </a:t>
            </a:r>
            <a:r>
              <a:rPr lang="fr-FR" baseline="0" dirty="0" err="1" smtClean="0"/>
              <a:t>number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errors</a:t>
            </a:r>
            <a:r>
              <a:rPr lang="fr-FR" baseline="0" dirty="0" smtClean="0"/>
              <a:t> to display.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60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there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lot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kind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errors</a:t>
            </a:r>
            <a:r>
              <a:rPr lang="fr-FR" baseline="0" dirty="0" smtClean="0"/>
              <a:t>. A lot of noise for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two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poors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lines</a:t>
            </a:r>
            <a:r>
              <a:rPr lang="fr-FR" baseline="0" dirty="0" smtClean="0"/>
              <a:t>. But </a:t>
            </a:r>
            <a:r>
              <a:rPr lang="fr-FR" baseline="0" dirty="0" err="1" smtClean="0"/>
              <a:t>it's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absolutely</a:t>
            </a:r>
            <a:r>
              <a:rPr lang="fr-FR" baseline="0" dirty="0" smtClean="0"/>
              <a:t> fine </a:t>
            </a:r>
            <a:r>
              <a:rPr lang="fr-FR" baseline="0" dirty="0" err="1" smtClean="0"/>
              <a:t>since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code </a:t>
            </a:r>
            <a:r>
              <a:rPr lang="fr-FR" baseline="0" dirty="0" err="1" smtClean="0"/>
              <a:t>make</a:t>
            </a:r>
            <a:r>
              <a:rPr lang="fr-FR" baseline="0" dirty="0" smtClean="0"/>
              <a:t> no </a:t>
            </a:r>
            <a:r>
              <a:rPr lang="fr-FR" baseline="0" dirty="0" err="1" smtClean="0"/>
              <a:t>sense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all.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kind</a:t>
            </a:r>
            <a:r>
              <a:rPr lang="fr-FR" baseline="0" dirty="0" smtClean="0"/>
              <a:t> of messages (</a:t>
            </a:r>
            <a:r>
              <a:rPr lang="fr-FR" baseline="0" dirty="0" err="1" smtClean="0"/>
              <a:t>critics</a:t>
            </a:r>
            <a:r>
              <a:rPr lang="fr-FR" baseline="0" dirty="0" smtClean="0"/>
              <a:t>)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give</a:t>
            </a:r>
            <a:r>
              <a:rPr lang="fr-FR" baseline="0" dirty="0" smtClean="0"/>
              <a:t> to us.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16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four </a:t>
            </a:r>
            <a:r>
              <a:rPr lang="fr-FR" baseline="0" dirty="0" err="1" smtClean="0"/>
              <a:t>kind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critics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given</a:t>
            </a:r>
            <a:r>
              <a:rPr lang="fr-FR" baseline="0" dirty="0" smtClean="0"/>
              <a:t> by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Convention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about convention..</a:t>
            </a:r>
          </a:p>
          <a:p>
            <a:r>
              <a:rPr lang="fr-FR" baseline="0" dirty="0" err="1" smtClean="0"/>
              <a:t>Refactor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advice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gaining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lines</a:t>
            </a:r>
            <a:r>
              <a:rPr lang="fr-FR" baseline="0" dirty="0" smtClean="0"/>
              <a:t> of code.</a:t>
            </a:r>
          </a:p>
          <a:p>
            <a:r>
              <a:rPr lang="fr-FR" baseline="0" dirty="0" smtClean="0"/>
              <a:t>Warning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things</a:t>
            </a:r>
            <a:r>
              <a:rPr lang="fr-FR" baseline="0" dirty="0" smtClean="0"/>
              <a:t> looks </a:t>
            </a:r>
            <a:r>
              <a:rPr lang="fr-FR" baseline="0" dirty="0" err="1" smtClean="0"/>
              <a:t>really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strange</a:t>
            </a:r>
            <a:r>
              <a:rPr lang="fr-FR" baseline="0" dirty="0" smtClean="0"/>
              <a:t>.</a:t>
            </a:r>
          </a:p>
          <a:p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something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should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all.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335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use the </a:t>
            </a:r>
            <a:r>
              <a:rPr lang="fr-FR" dirty="0" err="1" smtClean="0"/>
              <a:t>following</a:t>
            </a:r>
            <a:r>
              <a:rPr lang="fr-FR" dirty="0" smtClean="0"/>
              <a:t> python code for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comparison</a:t>
            </a:r>
            <a:r>
              <a:rPr lang="fr-FR" baseline="0" dirty="0" smtClean="0"/>
              <a:t> :</a:t>
            </a:r>
          </a:p>
          <a:p>
            <a:endParaRPr lang="fr-FR" baseline="0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this_class_is_not_referenced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__</a:t>
            </a:r>
            <a:r>
              <a:rPr lang="en-US" dirty="0" err="1" smtClean="0"/>
              <a:t>init</a:t>
            </a:r>
            <a:r>
              <a:rPr lang="en-US" dirty="0" smtClean="0"/>
              <a:t>__(self):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self.useless_var</a:t>
            </a:r>
            <a:r>
              <a:rPr lang="en-US" dirty="0" smtClean="0"/>
              <a:t> = 42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dafuq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"</a:t>
            </a:r>
            <a:r>
              <a:rPr lang="en-US" dirty="0" err="1" smtClean="0"/>
              <a:t>dafuq</a:t>
            </a:r>
            <a:r>
              <a:rPr lang="en-US" dirty="0" smtClean="0"/>
              <a:t>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song_genre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__</a:t>
            </a:r>
            <a:r>
              <a:rPr lang="en-US" dirty="0" err="1" smtClean="0"/>
              <a:t>init</a:t>
            </a:r>
            <a:r>
              <a:rPr lang="en-US" dirty="0" smtClean="0"/>
              <a:t>__(self, name):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self.name</a:t>
            </a:r>
            <a:r>
              <a:rPr lang="en-US" dirty="0" smtClean="0"/>
              <a:t> = name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do_what_u_want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abstract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get_name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self.name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set_name</a:t>
            </a:r>
            <a:r>
              <a:rPr lang="en-US" dirty="0" smtClean="0"/>
              <a:t>(self, name):</a:t>
            </a:r>
          </a:p>
          <a:p>
            <a:r>
              <a:rPr lang="en-US" dirty="0" smtClean="0"/>
              <a:t>        hello = name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self.name</a:t>
            </a:r>
            <a:r>
              <a:rPr lang="en-US" dirty="0" smtClean="0"/>
              <a:t> = name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electro(</a:t>
            </a:r>
            <a:r>
              <a:rPr lang="en-US" dirty="0" err="1" smtClean="0"/>
              <a:t>song_genre</a:t>
            </a:r>
            <a:r>
              <a:rPr lang="en-US" dirty="0" smtClean="0"/>
              <a:t>):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__</a:t>
            </a:r>
            <a:r>
              <a:rPr lang="en-US" dirty="0" err="1" smtClean="0"/>
              <a:t>init</a:t>
            </a:r>
            <a:r>
              <a:rPr lang="en-US" dirty="0" smtClean="0"/>
              <a:t>__(self):</a:t>
            </a:r>
          </a:p>
          <a:p>
            <a:r>
              <a:rPr lang="en-US" dirty="0" smtClean="0"/>
              <a:t>        super().__</a:t>
            </a:r>
            <a:r>
              <a:rPr lang="en-US" dirty="0" err="1" smtClean="0"/>
              <a:t>init</a:t>
            </a:r>
            <a:r>
              <a:rPr lang="en-US" dirty="0" smtClean="0"/>
              <a:t>__("electro")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dis(self, </a:t>
            </a:r>
            <a:r>
              <a:rPr lang="en-US" dirty="0" err="1" smtClean="0"/>
              <a:t>useless_arg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    print(</a:t>
            </a:r>
            <a:r>
              <a:rPr lang="en-US" dirty="0" err="1" smtClean="0"/>
              <a:t>self.name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stat_m</a:t>
            </a:r>
            <a:r>
              <a:rPr lang="en-US" dirty="0" smtClean="0"/>
              <a:t>():</a:t>
            </a:r>
          </a:p>
          <a:p>
            <a:r>
              <a:rPr lang="en-US" dirty="0" smtClean="0"/>
              <a:t>        return "</a:t>
            </a:r>
            <a:r>
              <a:rPr lang="en-US" dirty="0" err="1" smtClean="0"/>
              <a:t>static_method</a:t>
            </a:r>
            <a:r>
              <a:rPr lang="en-US" dirty="0" smtClean="0"/>
              <a:t>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m1(self):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electro.stat_m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m2(self):</a:t>
            </a:r>
          </a:p>
          <a:p>
            <a:r>
              <a:rPr lang="en-US" dirty="0" smtClean="0"/>
              <a:t>        a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m3(self):</a:t>
            </a:r>
          </a:p>
          <a:p>
            <a:r>
              <a:rPr lang="en-US" dirty="0" smtClean="0"/>
              <a:t>        a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m4(self):</a:t>
            </a:r>
          </a:p>
          <a:p>
            <a:r>
              <a:rPr lang="en-US" dirty="0" smtClean="0"/>
              <a:t>        a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m5(self):</a:t>
            </a:r>
          </a:p>
          <a:p>
            <a:r>
              <a:rPr lang="en-US" dirty="0" smtClean="0"/>
              <a:t>        a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m6(self):</a:t>
            </a:r>
          </a:p>
          <a:p>
            <a:r>
              <a:rPr lang="en-US" dirty="0" smtClean="0"/>
              <a:t>        a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m7(self):</a:t>
            </a:r>
          </a:p>
          <a:p>
            <a:r>
              <a:rPr lang="en-US" dirty="0" smtClean="0"/>
              <a:t>        a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m8(self):</a:t>
            </a:r>
          </a:p>
          <a:p>
            <a:r>
              <a:rPr lang="en-US" dirty="0" smtClean="0"/>
              <a:t>        a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m9(self):</a:t>
            </a:r>
          </a:p>
          <a:p>
            <a:r>
              <a:rPr lang="en-US" dirty="0" smtClean="0"/>
              <a:t>        a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m10(self):</a:t>
            </a:r>
          </a:p>
          <a:p>
            <a:r>
              <a:rPr lang="en-US" dirty="0" smtClean="0"/>
              <a:t>        a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m11(self):</a:t>
            </a:r>
          </a:p>
          <a:p>
            <a:r>
              <a:rPr lang="en-US" dirty="0" smtClean="0"/>
              <a:t>        a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__</a:t>
            </a:r>
            <a:r>
              <a:rPr lang="en-US" dirty="0" err="1" smtClean="0"/>
              <a:t>eq</a:t>
            </a:r>
            <a:r>
              <a:rPr lang="en-US" dirty="0" smtClean="0"/>
              <a:t>__(self, other):</a:t>
            </a:r>
          </a:p>
          <a:p>
            <a:r>
              <a:rPr lang="en-US" dirty="0" smtClean="0"/>
              <a:t>        return "a" == "b"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print("Useless program")</a:t>
            </a:r>
          </a:p>
          <a:p>
            <a:r>
              <a:rPr lang="en-US" dirty="0" err="1" smtClean="0"/>
              <a:t>elec</a:t>
            </a:r>
            <a:r>
              <a:rPr lang="en-US" dirty="0" smtClean="0"/>
              <a:t> = electro()</a:t>
            </a:r>
          </a:p>
          <a:p>
            <a:r>
              <a:rPr lang="en-US" dirty="0" err="1" smtClean="0"/>
              <a:t>elec.dis</a:t>
            </a:r>
            <a:r>
              <a:rPr lang="en-US" dirty="0" smtClean="0"/>
              <a:t>("</a:t>
            </a:r>
            <a:r>
              <a:rPr lang="en-US" dirty="0" err="1" smtClean="0"/>
              <a:t>wtf</a:t>
            </a:r>
            <a:r>
              <a:rPr lang="en-US" dirty="0" smtClean="0"/>
              <a:t>")</a:t>
            </a:r>
          </a:p>
          <a:p>
            <a:endParaRPr lang="en-US" dirty="0" smtClean="0"/>
          </a:p>
          <a:p>
            <a:r>
              <a:rPr lang="en-US" dirty="0" smtClean="0"/>
              <a:t>elec2 = electro()</a:t>
            </a:r>
          </a:p>
          <a:p>
            <a:r>
              <a:rPr lang="en-US" dirty="0" smtClean="0"/>
              <a:t>print(</a:t>
            </a:r>
            <a:r>
              <a:rPr lang="en-US" dirty="0" err="1" smtClean="0"/>
              <a:t>elec</a:t>
            </a:r>
            <a:r>
              <a:rPr lang="en-US" dirty="0" smtClean="0"/>
              <a:t> == elec2)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451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Since</a:t>
            </a:r>
            <a:r>
              <a:rPr lang="fr-FR" dirty="0" smtClean="0"/>
              <a:t> </a:t>
            </a:r>
            <a:r>
              <a:rPr lang="fr-FR" dirty="0" err="1" smtClean="0"/>
              <a:t>Smalltalk</a:t>
            </a:r>
            <a:r>
              <a:rPr lang="fr-FR" dirty="0" smtClean="0"/>
              <a:t> and Python are </a:t>
            </a:r>
            <a:r>
              <a:rPr lang="fr-FR" dirty="0" err="1" smtClean="0"/>
              <a:t>quite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en-US" dirty="0" smtClean="0"/>
              <a:t>language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can't</a:t>
            </a:r>
            <a:r>
              <a:rPr lang="fr-FR" baseline="0" dirty="0" smtClean="0"/>
              <a:t> do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much</a:t>
            </a:r>
            <a:r>
              <a:rPr lang="fr-FR" baseline="0" dirty="0" smtClean="0"/>
              <a:t> comparaisons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.</a:t>
            </a:r>
          </a:p>
          <a:p>
            <a:r>
              <a:rPr lang="fr-FR" baseline="0" dirty="0" err="1" smtClean="0"/>
              <a:t>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critics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givent</a:t>
            </a:r>
            <a:r>
              <a:rPr lang="fr-FR" baseline="0" dirty="0" smtClean="0"/>
              <a:t> by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during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test.</a:t>
            </a:r>
          </a:p>
          <a:p>
            <a:endParaRPr lang="fr-FR" baseline="0" dirty="0" smtClean="0"/>
          </a:p>
          <a:p>
            <a:r>
              <a:rPr lang="fr-FR" baseline="0" dirty="0" smtClean="0"/>
              <a:t>The description </a:t>
            </a:r>
            <a:r>
              <a:rPr lang="fr-FR" baseline="0" dirty="0" err="1" smtClean="0"/>
              <a:t>given</a:t>
            </a:r>
            <a:r>
              <a:rPr lang="fr-FR" baseline="0" dirty="0" smtClean="0"/>
              <a:t> by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quite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easy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read</a:t>
            </a:r>
            <a:r>
              <a:rPr lang="fr-FR" baseline="0" dirty="0" smtClean="0"/>
              <a:t> an </a:t>
            </a:r>
            <a:r>
              <a:rPr lang="fr-FR" baseline="0" dirty="0" err="1" smtClean="0"/>
              <a:t>understand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691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The description </a:t>
            </a:r>
            <a:r>
              <a:rPr lang="fr-FR" baseline="0" dirty="0" err="1" smtClean="0"/>
              <a:t>given</a:t>
            </a:r>
            <a:r>
              <a:rPr lang="fr-FR" baseline="0" dirty="0" smtClean="0"/>
              <a:t> by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quite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easy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read</a:t>
            </a:r>
            <a:r>
              <a:rPr lang="fr-FR" baseline="0" dirty="0" smtClean="0"/>
              <a:t> an </a:t>
            </a:r>
            <a:r>
              <a:rPr lang="fr-FR" baseline="0" dirty="0" err="1" smtClean="0"/>
              <a:t>understand</a:t>
            </a:r>
            <a:r>
              <a:rPr lang="fr-FR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had</a:t>
            </a:r>
            <a:r>
              <a:rPr lang="fr-FR" baseline="0" dirty="0" smtClean="0"/>
              <a:t> a false-positive. For </a:t>
            </a:r>
            <a:r>
              <a:rPr lang="fr-FR" baseline="0" dirty="0" err="1" smtClean="0"/>
              <a:t>doing</a:t>
            </a:r>
            <a:r>
              <a:rPr lang="fr-FR" baseline="0" dirty="0" smtClean="0"/>
              <a:t> abstract class in python,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developer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used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write</a:t>
            </a:r>
            <a:r>
              <a:rPr lang="fr-FR" baseline="0" dirty="0" smtClean="0"/>
              <a:t> "abstract" in the </a:t>
            </a:r>
            <a:r>
              <a:rPr lang="fr-FR" baseline="0" dirty="0" err="1" smtClean="0"/>
              <a:t>core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since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 no </a:t>
            </a:r>
            <a:r>
              <a:rPr lang="fr-FR" baseline="0" dirty="0" err="1" smtClean="0"/>
              <a:t>way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indicate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 abstract </a:t>
            </a:r>
            <a:r>
              <a:rPr lang="fr-FR" baseline="0" dirty="0" err="1" smtClean="0"/>
              <a:t>since</a:t>
            </a:r>
            <a:r>
              <a:rPr lang="fr-FR" baseline="0" dirty="0" smtClean="0"/>
              <a:t> python 2.6 (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abc).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So, </a:t>
            </a:r>
            <a:r>
              <a:rPr lang="fr-FR" baseline="0" dirty="0" err="1" smtClean="0"/>
              <a:t>it's</a:t>
            </a:r>
            <a:r>
              <a:rPr lang="fr-FR" baseline="0" dirty="0" smtClean="0"/>
              <a:t> not a real false-positive.. And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avoid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critic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keyword in the </a:t>
            </a:r>
            <a:r>
              <a:rPr lang="fr-FR" baseline="0" dirty="0" err="1" smtClean="0"/>
              <a:t>pylintrc</a:t>
            </a:r>
            <a:r>
              <a:rPr lang="fr-FR" baseline="0" dirty="0" smtClean="0"/>
              <a:t>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124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critics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come by </a:t>
            </a:r>
            <a:r>
              <a:rPr lang="fr-FR" baseline="0" dirty="0" err="1" smtClean="0"/>
              <a:t>two</a:t>
            </a:r>
            <a:r>
              <a:rPr lang="fr-FR" baseline="0" dirty="0" smtClean="0"/>
              <a:t> in certain cases.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run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on a </a:t>
            </a:r>
            <a:r>
              <a:rPr lang="fr-FR" baseline="0" dirty="0" err="1" smtClean="0"/>
              <a:t>bigger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project</a:t>
            </a:r>
            <a:r>
              <a:rPr lang="fr-FR" baseline="0" dirty="0" smtClean="0"/>
              <a:t> and analyse all </a:t>
            </a:r>
            <a:r>
              <a:rPr lang="fr-FR" baseline="0" dirty="0" err="1" smtClean="0"/>
              <a:t>statement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each</a:t>
            </a:r>
            <a:r>
              <a:rPr lang="fr-FR" baseline="0" dirty="0" smtClean="0"/>
              <a:t> line to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two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critics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really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correlated</a:t>
            </a:r>
            <a:r>
              <a:rPr lang="fr-FR" baseline="0" dirty="0" smtClean="0"/>
              <a:t>. </a:t>
            </a:r>
          </a:p>
          <a:p>
            <a:r>
              <a:rPr lang="fr-FR" baseline="0" dirty="0" smtClean="0"/>
              <a:t>But,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think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somehow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correlated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990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fact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</a:t>
            </a:r>
            <a:r>
              <a:rPr lang="fr-FR" dirty="0" err="1" smtClean="0"/>
              <a:t>ully</a:t>
            </a:r>
            <a:r>
              <a:rPr lang="fr-FR" dirty="0" smtClean="0"/>
              <a:t> </a:t>
            </a:r>
            <a:r>
              <a:rPr lang="fr-FR" dirty="0" err="1" smtClean="0"/>
              <a:t>customizable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great</a:t>
            </a:r>
            <a:r>
              <a:rPr lang="fr-FR" dirty="0" smtClean="0"/>
              <a:t> </a:t>
            </a:r>
            <a:r>
              <a:rPr lang="fr-FR" dirty="0" err="1" smtClean="0"/>
              <a:t>advantage</a:t>
            </a:r>
            <a:r>
              <a:rPr lang="fr-FR" dirty="0" smtClean="0"/>
              <a:t>.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adjust</a:t>
            </a:r>
            <a:r>
              <a:rPr lang="fr-FR" dirty="0" smtClean="0"/>
              <a:t> </a:t>
            </a:r>
            <a:r>
              <a:rPr lang="fr-FR" dirty="0" err="1" smtClean="0"/>
              <a:t>nearly</a:t>
            </a:r>
            <a:r>
              <a:rPr lang="fr-FR" dirty="0" smtClean="0"/>
              <a:t> </a:t>
            </a:r>
            <a:r>
              <a:rPr lang="fr-FR" dirty="0" err="1" smtClean="0"/>
              <a:t>everything</a:t>
            </a:r>
            <a:r>
              <a:rPr lang="fr-FR" dirty="0" smtClean="0"/>
              <a:t> if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find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something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too</a:t>
            </a:r>
            <a:r>
              <a:rPr lang="fr-FR" baseline="0" dirty="0" smtClean="0"/>
              <a:t> restrictive or not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. </a:t>
            </a:r>
            <a:r>
              <a:rPr lang="en-US" baseline="0" dirty="0" smtClean="0"/>
              <a:t>It's quite hard to criticize critics when you can change all the settings to match what you want.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a critic is not </a:t>
            </a:r>
            <a:r>
              <a:rPr lang="en-US" baseline="0" dirty="0" err="1" smtClean="0"/>
              <a:t>revelent</a:t>
            </a:r>
            <a:r>
              <a:rPr lang="en-US" baseline="0" dirty="0" smtClean="0"/>
              <a:t> in a project, we can even mute it.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208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Coding</a:t>
            </a:r>
            <a:r>
              <a:rPr lang="fr-FR" dirty="0" smtClean="0"/>
              <a:t> Standard : </a:t>
            </a:r>
          </a:p>
          <a:p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Checking</a:t>
            </a:r>
            <a:r>
              <a:rPr lang="fr-FR" baseline="0" dirty="0" smtClean="0"/>
              <a:t> line-</a:t>
            </a:r>
            <a:r>
              <a:rPr lang="fr-FR" baseline="0" dirty="0" err="1" smtClean="0"/>
              <a:t>code's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length</a:t>
            </a:r>
            <a:r>
              <a:rPr lang="fr-FR" baseline="0" dirty="0" smtClean="0"/>
              <a:t>,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Checking</a:t>
            </a:r>
            <a:r>
              <a:rPr lang="fr-FR" baseline="0" dirty="0" smtClean="0"/>
              <a:t> if variable </a:t>
            </a:r>
            <a:r>
              <a:rPr lang="fr-FR" baseline="0" dirty="0" err="1" smtClean="0"/>
              <a:t>names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well-formed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according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your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coding</a:t>
            </a:r>
            <a:r>
              <a:rPr lang="fr-FR" baseline="0" dirty="0" smtClean="0"/>
              <a:t> standard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Checking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imported</a:t>
            </a:r>
            <a:r>
              <a:rPr lang="fr-FR" baseline="0" dirty="0" smtClean="0"/>
              <a:t> modules are </a:t>
            </a:r>
            <a:r>
              <a:rPr lang="fr-FR" baseline="0" dirty="0" err="1" smtClean="0"/>
              <a:t>used</a:t>
            </a: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detection</a:t>
            </a:r>
            <a:r>
              <a:rPr lang="fr-FR" baseline="0" dirty="0" smtClean="0"/>
              <a:t> 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Checking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declared</a:t>
            </a:r>
            <a:r>
              <a:rPr lang="fr-FR" baseline="0" dirty="0" smtClean="0"/>
              <a:t> interfaces are </a:t>
            </a:r>
            <a:r>
              <a:rPr lang="fr-FR" baseline="0" dirty="0" err="1" smtClean="0"/>
              <a:t>truly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implemented</a:t>
            </a: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Checking</a:t>
            </a:r>
            <a:r>
              <a:rPr lang="fr-FR" baseline="0" dirty="0" smtClean="0"/>
              <a:t> if modules are </a:t>
            </a:r>
            <a:r>
              <a:rPr lang="fr-FR" baseline="0" dirty="0" err="1" smtClean="0"/>
              <a:t>imported</a:t>
            </a: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Refactoring</a:t>
            </a:r>
            <a:r>
              <a:rPr lang="fr-FR" baseline="0" dirty="0" smtClean="0"/>
              <a:t> Help 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Pylint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detects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duplicated</a:t>
            </a:r>
            <a:r>
              <a:rPr lang="fr-FR" baseline="0" dirty="0" smtClean="0"/>
              <a:t> code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Fully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customizable</a:t>
            </a:r>
            <a:r>
              <a:rPr lang="fr-FR" baseline="0" dirty="0" smtClean="0"/>
              <a:t> 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pylintrc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customize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which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errors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displayed</a:t>
            </a:r>
            <a:r>
              <a:rPr lang="fr-FR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Editor </a:t>
            </a:r>
            <a:r>
              <a:rPr lang="fr-FR" baseline="0" dirty="0" err="1" smtClean="0"/>
              <a:t>integration</a:t>
            </a:r>
            <a:r>
              <a:rPr lang="fr-FR" baseline="0" dirty="0" smtClean="0"/>
              <a:t> 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Run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emacs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vim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eclipse</a:t>
            </a: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IDE </a:t>
            </a:r>
            <a:r>
              <a:rPr lang="fr-FR" baseline="0" dirty="0" err="1" smtClean="0"/>
              <a:t>integration</a:t>
            </a:r>
            <a:r>
              <a:rPr lang="fr-FR" baseline="0" dirty="0" smtClean="0"/>
              <a:t> 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Pylint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integrated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various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IDEs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spyder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editra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textmate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eclipse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pydev</a:t>
            </a:r>
            <a:r>
              <a:rPr lang="fr-FR" baseline="0" dirty="0" smtClean="0"/>
              <a:t>, etc.)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UML </a:t>
            </a:r>
            <a:r>
              <a:rPr lang="fr-FR" dirty="0" err="1" smtClean="0"/>
              <a:t>diagrams</a:t>
            </a:r>
            <a:r>
              <a:rPr lang="fr-FR" dirty="0" smtClean="0"/>
              <a:t> 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Pylint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shipped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pyreverse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creates</a:t>
            </a:r>
            <a:r>
              <a:rPr lang="fr-FR" baseline="0" dirty="0" smtClean="0"/>
              <a:t> UML </a:t>
            </a:r>
            <a:r>
              <a:rPr lang="fr-FR" baseline="0" dirty="0" err="1" smtClean="0"/>
              <a:t>diagrams</a:t>
            </a:r>
            <a:r>
              <a:rPr lang="fr-FR" baseline="0" dirty="0" smtClean="0"/>
              <a:t> for python code.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Continuous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integration</a:t>
            </a:r>
            <a:r>
              <a:rPr lang="fr-FR" baseline="0" dirty="0" smtClean="0"/>
              <a:t> 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possible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Apycot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hudson</a:t>
            </a:r>
            <a:r>
              <a:rPr lang="fr-FR" baseline="0" dirty="0" smtClean="0"/>
              <a:t> or </a:t>
            </a:r>
            <a:r>
              <a:rPr lang="fr-FR" baseline="0" dirty="0" err="1" smtClean="0"/>
              <a:t>jenkins</a:t>
            </a: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344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We’ve</a:t>
            </a:r>
            <a:r>
              <a:rPr lang="fr-FR" dirty="0" smtClean="0"/>
              <a:t> </a:t>
            </a:r>
            <a:r>
              <a:rPr lang="fr-FR" dirty="0" err="1" smtClean="0"/>
              <a:t>decied</a:t>
            </a:r>
            <a:r>
              <a:rPr lang="fr-FR" dirty="0" smtClean="0"/>
              <a:t> to show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interesting</a:t>
            </a:r>
            <a:r>
              <a:rPr lang="fr-FR" baseline="0" dirty="0" smtClean="0"/>
              <a:t> options in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point of </a:t>
            </a:r>
            <a:r>
              <a:rPr lang="fr-FR" baseline="0" dirty="0" err="1" smtClean="0"/>
              <a:t>view</a:t>
            </a:r>
            <a:r>
              <a:rPr lang="fr-FR" baseline="0" dirty="0" smtClean="0"/>
              <a:t>. </a:t>
            </a:r>
          </a:p>
          <a:p>
            <a:r>
              <a:rPr lang="fr-FR" baseline="0" dirty="0" smtClean="0"/>
              <a:t>This </a:t>
            </a:r>
            <a:r>
              <a:rPr lang="fr-FR" baseline="0" dirty="0" err="1" smtClean="0"/>
              <a:t>list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not exhaustive.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The first </a:t>
            </a:r>
            <a:r>
              <a:rPr lang="fr-FR" baseline="0" dirty="0" err="1" smtClean="0"/>
              <a:t>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we’re</a:t>
            </a:r>
            <a:r>
              <a:rPr lang="fr-FR" baseline="0" dirty="0" smtClean="0"/>
              <a:t> able to </a:t>
            </a:r>
            <a:r>
              <a:rPr lang="fr-FR" baseline="0" dirty="0" err="1" smtClean="0"/>
              <a:t>give</a:t>
            </a:r>
            <a:r>
              <a:rPr lang="fr-FR" baseline="0" dirty="0" smtClean="0"/>
              <a:t> a configuration file to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. So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ask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ourself</a:t>
            </a:r>
            <a:r>
              <a:rPr lang="fr-FR" baseline="0" dirty="0" smtClean="0"/>
              <a:t> « 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put on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file ? ». </a:t>
            </a:r>
          </a:p>
          <a:p>
            <a:r>
              <a:rPr lang="fr-FR" baseline="0" dirty="0" smtClean="0"/>
              <a:t>Few </a:t>
            </a:r>
            <a:r>
              <a:rPr lang="fr-FR" baseline="0" dirty="0" err="1" smtClean="0"/>
              <a:t>lines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further</a:t>
            </a:r>
            <a:r>
              <a:rPr lang="fr-FR" baseline="0" dirty="0" smtClean="0"/>
              <a:t> on the help section,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discovered</a:t>
            </a:r>
            <a:r>
              <a:rPr lang="fr-FR" baseline="0" dirty="0" smtClean="0"/>
              <a:t> an argument to </a:t>
            </a:r>
            <a:r>
              <a:rPr lang="fr-FR" baseline="0" dirty="0" err="1" smtClean="0"/>
              <a:t>generate</a:t>
            </a:r>
            <a:r>
              <a:rPr lang="fr-FR" baseline="0" dirty="0" smtClean="0"/>
              <a:t> a configuration file. </a:t>
            </a:r>
            <a:r>
              <a:rPr lang="fr-FR" baseline="0" dirty="0" err="1" smtClean="0"/>
              <a:t>We’re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going</a:t>
            </a:r>
            <a:r>
              <a:rPr lang="fr-FR" baseline="0" dirty="0" smtClean="0"/>
              <a:t> to analyse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file </a:t>
            </a:r>
            <a:r>
              <a:rPr lang="fr-FR" baseline="0" dirty="0" err="1" smtClean="0"/>
              <a:t>later</a:t>
            </a:r>
            <a:r>
              <a:rPr lang="fr-FR" baseline="0" dirty="0" smtClean="0"/>
              <a:t> on the </a:t>
            </a:r>
            <a:r>
              <a:rPr lang="fr-FR" baseline="0" dirty="0" err="1" smtClean="0"/>
              <a:t>slides</a:t>
            </a:r>
            <a:r>
              <a:rPr lang="fr-FR" baseline="0" dirty="0" smtClean="0"/>
              <a:t>.</a:t>
            </a:r>
          </a:p>
          <a:p>
            <a:endParaRPr lang="fr-FR" baseline="0" dirty="0" smtClean="0"/>
          </a:p>
          <a:p>
            <a:r>
              <a:rPr lang="fr-FR" baseline="0" dirty="0" smtClean="0"/>
              <a:t>The format option (-f) looks </a:t>
            </a:r>
            <a:r>
              <a:rPr lang="fr-FR" baseline="0" dirty="0" err="1" smtClean="0"/>
              <a:t>wonderful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since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export the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 format. </a:t>
            </a:r>
            <a:r>
              <a:rPr lang="fr-FR" baseline="0" dirty="0" err="1" smtClean="0"/>
              <a:t>Since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« </a:t>
            </a:r>
            <a:r>
              <a:rPr lang="fr-FR" baseline="0" dirty="0" err="1" smtClean="0"/>
              <a:t>parseable</a:t>
            </a:r>
            <a:r>
              <a:rPr lang="fr-FR" baseline="0" dirty="0" smtClean="0"/>
              <a:t> format », </a:t>
            </a:r>
            <a:r>
              <a:rPr lang="fr-FR" baseline="0" dirty="0" err="1" smtClean="0"/>
              <a:t>we’ll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able to </a:t>
            </a:r>
            <a:r>
              <a:rPr lang="fr-FR" baseline="0" dirty="0" err="1" smtClean="0"/>
              <a:t>parse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process</a:t>
            </a:r>
            <a:r>
              <a:rPr lang="fr-FR" baseline="0" dirty="0" smtClean="0"/>
              <a:t> the output of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easily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If the report option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on « y »,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have more informations : </a:t>
            </a:r>
            <a:r>
              <a:rPr lang="fr-FR" baseline="0" dirty="0" err="1" smtClean="0"/>
              <a:t>statistics</a:t>
            </a:r>
            <a:r>
              <a:rPr lang="fr-FR" baseline="0" dirty="0" smtClean="0"/>
              <a:t> on package and </a:t>
            </a:r>
            <a:r>
              <a:rPr lang="fr-FR" baseline="0" dirty="0" err="1" smtClean="0"/>
              <a:t>statistics</a:t>
            </a:r>
            <a:r>
              <a:rPr lang="fr-FR" baseline="0" dirty="0" smtClean="0"/>
              <a:t> on type of </a:t>
            </a:r>
            <a:r>
              <a:rPr lang="fr-FR" baseline="0" dirty="0" err="1" smtClean="0"/>
              <a:t>errors</a:t>
            </a:r>
            <a:r>
              <a:rPr lang="fr-FR" baseline="0" dirty="0" smtClean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238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The</a:t>
            </a:r>
            <a:r>
              <a:rPr lang="fr-FR" baseline="0" dirty="0" smtClean="0"/>
              <a:t> default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configuration file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nicely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commented</a:t>
            </a:r>
            <a:r>
              <a:rPr lang="fr-FR" baseline="0" dirty="0" smtClean="0"/>
              <a:t>. So,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clear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readable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all options </a:t>
            </a:r>
            <a:r>
              <a:rPr lang="fr-FR" baseline="0" dirty="0" err="1" smtClean="0"/>
              <a:t>available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file.</a:t>
            </a:r>
          </a:p>
          <a:p>
            <a:r>
              <a:rPr lang="fr-FR" baseline="0" dirty="0" err="1" smtClean="0"/>
              <a:t>Let’s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take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closer</a:t>
            </a:r>
            <a:r>
              <a:rPr lang="fr-FR" baseline="0" dirty="0" smtClean="0"/>
              <a:t> look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interesting</a:t>
            </a:r>
            <a:r>
              <a:rPr lang="fr-FR" baseline="0" dirty="0" smtClean="0"/>
              <a:t> sections.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79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Here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examples</a:t>
            </a:r>
            <a:r>
              <a:rPr lang="fr-FR" baseline="0" dirty="0" smtClean="0"/>
              <a:t> of options in the BASIC section of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configuration file.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Basic section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lot about </a:t>
            </a:r>
            <a:r>
              <a:rPr lang="fr-FR" baseline="0" dirty="0" err="1" smtClean="0"/>
              <a:t>naming</a:t>
            </a:r>
            <a:r>
              <a:rPr lang="fr-FR" baseline="0" dirty="0" smtClean="0"/>
              <a:t> conventions.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198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Here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examples</a:t>
            </a:r>
            <a:r>
              <a:rPr lang="fr-FR" baseline="0" dirty="0" smtClean="0"/>
              <a:t> of options in the FORMAT section of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configuration file.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In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section,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define</a:t>
            </a:r>
            <a:r>
              <a:rPr lang="fr-FR" baseline="0" dirty="0" smtClean="0"/>
              <a:t> good practice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want</a:t>
            </a:r>
            <a:r>
              <a:rPr lang="fr-FR" baseline="0" dirty="0" smtClean="0"/>
              <a:t> to use about the </a:t>
            </a:r>
            <a:r>
              <a:rPr lang="fr-FR" baseline="0" dirty="0" err="1" smtClean="0"/>
              <a:t>formatting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The PEP8, Style Guide for Python Code,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respected</a:t>
            </a:r>
            <a:r>
              <a:rPr lang="fr-FR" baseline="0" dirty="0" smtClean="0"/>
              <a:t> by default. The PEP 8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considered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reference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Python </a:t>
            </a:r>
            <a:r>
              <a:rPr lang="en-US" baseline="0" dirty="0" smtClean="0"/>
              <a:t>developer</a:t>
            </a:r>
            <a:r>
              <a:rPr lang="fr-FR" baseline="0" dirty="0" smtClean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198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Here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examples</a:t>
            </a:r>
            <a:r>
              <a:rPr lang="fr-FR" baseline="0" dirty="0" smtClean="0"/>
              <a:t> of options in the TYPECHECK section of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configuration file.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This section </a:t>
            </a:r>
            <a:r>
              <a:rPr lang="fr-FR" baseline="0" dirty="0" err="1" smtClean="0"/>
              <a:t>allows</a:t>
            </a:r>
            <a:r>
              <a:rPr lang="fr-FR" baseline="0" dirty="0" smtClean="0"/>
              <a:t> us to ignore modules and classes. This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useful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want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restrict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.</a:t>
            </a:r>
          </a:p>
          <a:p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handle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complex</a:t>
            </a:r>
            <a:r>
              <a:rPr lang="fr-FR" baseline="0" dirty="0" smtClean="0"/>
              <a:t> structures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mixin</a:t>
            </a:r>
            <a:r>
              <a:rPr lang="fr-FR" baseline="0" dirty="0" smtClean="0"/>
              <a:t> class but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to tell </a:t>
            </a:r>
            <a:r>
              <a:rPr lang="fr-FR" baseline="0" dirty="0" err="1" smtClean="0"/>
              <a:t>him</a:t>
            </a:r>
            <a:r>
              <a:rPr lang="fr-FR" baseline="0" dirty="0" smtClean="0"/>
              <a:t> (for exemple, for the </a:t>
            </a:r>
            <a:r>
              <a:rPr lang="fr-FR" baseline="0" dirty="0" err="1" smtClean="0"/>
              <a:t>mixin</a:t>
            </a:r>
            <a:r>
              <a:rPr lang="fr-FR" baseline="0" dirty="0" smtClean="0"/>
              <a:t> class,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</a:t>
            </a:r>
            <a:r>
              <a:rPr lang="en-US" baseline="0" dirty="0" smtClean="0"/>
              <a:t>detects if its name ends with "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" (case insensitive)).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198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Here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examples</a:t>
            </a:r>
            <a:r>
              <a:rPr lang="fr-FR" baseline="0" dirty="0" smtClean="0"/>
              <a:t> of options in the DESIGN section of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configuration file.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These</a:t>
            </a:r>
            <a:r>
              <a:rPr lang="fr-FR" baseline="0" dirty="0" smtClean="0"/>
              <a:t> options let us the </a:t>
            </a:r>
            <a:r>
              <a:rPr lang="fr-FR" baseline="0" dirty="0" err="1" smtClean="0"/>
              <a:t>possibility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refine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kind</a:t>
            </a:r>
            <a:r>
              <a:rPr lang="fr-FR" baseline="0" dirty="0" smtClean="0"/>
              <a:t> of situations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consider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appropriate</a:t>
            </a:r>
            <a:r>
              <a:rPr lang="fr-FR" baseline="0" dirty="0" smtClean="0"/>
              <a:t> or not.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We’ve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decided</a:t>
            </a:r>
            <a:r>
              <a:rPr lang="fr-FR" baseline="0" dirty="0" smtClean="0"/>
              <a:t> to show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possible options of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.. There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quite</a:t>
            </a:r>
            <a:r>
              <a:rPr lang="fr-FR" baseline="0" dirty="0" smtClean="0"/>
              <a:t> more </a:t>
            </a:r>
            <a:r>
              <a:rPr lang="fr-FR" baseline="0" dirty="0" err="1" smtClean="0"/>
              <a:t>available</a:t>
            </a:r>
            <a:r>
              <a:rPr lang="fr-FR" baseline="0" dirty="0" smtClean="0"/>
              <a:t> options.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In conclusion, </a:t>
            </a:r>
            <a:r>
              <a:rPr lang="fr-FR" baseline="0" dirty="0" err="1" smtClean="0"/>
              <a:t>PyLint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give</a:t>
            </a:r>
            <a:r>
              <a:rPr lang="fr-FR" baseline="0" dirty="0" smtClean="0"/>
              <a:t> us </a:t>
            </a:r>
            <a:r>
              <a:rPr lang="fr-FR" baseline="0" dirty="0" err="1" smtClean="0"/>
              <a:t>great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opportunities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adjust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tool</a:t>
            </a:r>
            <a:r>
              <a:rPr lang="fr-FR" baseline="0" dirty="0" smtClean="0"/>
              <a:t> to the </a:t>
            </a:r>
            <a:r>
              <a:rPr lang="fr-FR" baseline="0" dirty="0" err="1" smtClean="0"/>
              <a:t>needs</a:t>
            </a:r>
            <a:r>
              <a:rPr lang="fr-FR" baseline="0" dirty="0" smtClean="0"/>
              <a:t> of a Python </a:t>
            </a:r>
            <a:r>
              <a:rPr lang="fr-FR" baseline="0" dirty="0" err="1" smtClean="0"/>
              <a:t>project</a:t>
            </a:r>
            <a:r>
              <a:rPr lang="fr-FR" baseline="0" dirty="0" smtClean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198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ran</a:t>
            </a:r>
            <a:r>
              <a:rPr lang="fr-FR" dirty="0" smtClean="0"/>
              <a:t> </a:t>
            </a:r>
            <a:r>
              <a:rPr lang="fr-FR" dirty="0" err="1" smtClean="0"/>
              <a:t>PyLint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reddit</a:t>
            </a:r>
            <a:r>
              <a:rPr lang="fr-FR" baseline="0" dirty="0" smtClean="0"/>
              <a:t>.</a:t>
            </a:r>
            <a:endParaRPr lang="fr-FR" dirty="0" smtClean="0"/>
          </a:p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the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text</a:t>
            </a:r>
            <a:r>
              <a:rPr lang="fr-FR" baseline="0" dirty="0" smtClean="0"/>
              <a:t> </a:t>
            </a:r>
            <a:r>
              <a:rPr lang="fr-FR" baseline="0" dirty="0" smtClean="0"/>
              <a:t>report </a:t>
            </a:r>
            <a:r>
              <a:rPr lang="fr-FR" baseline="0" dirty="0" err="1" smtClean="0"/>
              <a:t>generated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BB63-69C5-2545-BD37-EA36AFC4D70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843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3776472"/>
            <a:ext cx="7196328" cy="147002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5257800"/>
            <a:ext cx="7196328" cy="98755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Wingdings 2" pitchFamily="18" charset="2"/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octobre 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4267200"/>
            <a:ext cx="7612063" cy="1100138"/>
          </a:xfrm>
        </p:spPr>
        <p:txBody>
          <a:bodyPr anchor="b"/>
          <a:lstStyle>
            <a:lvl1pPr algn="ctr">
              <a:defRPr sz="4400" b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nl-BE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4040">
            <a:off x="1779080" y="450465"/>
            <a:ext cx="5486400" cy="3626214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None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75" y="5443538"/>
            <a:ext cx="7612063" cy="80486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octobre 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nl-BE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62B1B13E-D5AF-485E-81A1-82A140076526}" type="datetime4">
              <a:rPr lang="en-US" smtClean="0"/>
              <a:pPr/>
              <a:t>octobre 9, 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 rot="307655">
            <a:off x="4082874" y="3187732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72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nl-BE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414752">
            <a:off x="4623469" y="338031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nl-BE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octobre 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457200"/>
            <a:ext cx="1497106" cy="5810250"/>
          </a:xfrm>
        </p:spPr>
        <p:txBody>
          <a:bodyPr vert="eaVert"/>
          <a:lstStyle/>
          <a:p>
            <a:r>
              <a:rPr lang="nl-BE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6888" y="457200"/>
            <a:ext cx="6513511" cy="58102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octobre 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octobre 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imag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889" y="3774328"/>
            <a:ext cx="7199311" cy="1470025"/>
          </a:xfrm>
        </p:spPr>
        <p:txBody>
          <a:bodyPr anchor="b" anchorCtr="0"/>
          <a:lstStyle>
            <a:lvl1pPr algn="l">
              <a:defRPr sz="4800"/>
            </a:lvl1pPr>
          </a:lstStyle>
          <a:p>
            <a:r>
              <a:rPr lang="nl-BE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888" y="5257800"/>
            <a:ext cx="7199312" cy="9906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1B13E-D5AF-485E-81A1-82A140076526}" type="datetime4">
              <a:rPr lang="en-US" smtClean="0"/>
              <a:pPr/>
              <a:t>octobre 9,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504148">
            <a:off x="4493544" y="555043"/>
            <a:ext cx="4142460" cy="308539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nl-BE" smtClean="0"/>
              <a:t>Faire glisser l'image vers l'espace réservé ou cliquer sur l'icône pour l'ajouter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2236694"/>
            <a:ext cx="7612063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3617259"/>
            <a:ext cx="7612063" cy="1500187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octobre 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/>
          <a:p>
            <a:r>
              <a:rPr lang="nl-B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175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7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octobre 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>
            <a:lvl1pPr>
              <a:defRPr/>
            </a:lvl1pPr>
          </a:lstStyle>
          <a:p>
            <a:r>
              <a:rPr lang="nl-BE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4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174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637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637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octobre 9,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octobre 9,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octobre 9,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nl-B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381000"/>
            <a:ext cx="4149725" cy="58864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DC7EAB0C-2220-4D0E-A0DD-DB7FA0F742F4}" type="datetime4">
              <a:rPr lang="en-US" smtClean="0"/>
              <a:pPr/>
              <a:t>octobre 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nl-BE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2070846"/>
            <a:ext cx="7612064" cy="418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octobre 9,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75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effectLst>
            <a:outerShdw blurRad="50800" dist="25400" dir="2700000" algn="tl" rotWithShape="0">
              <a:schemeClr val="bg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 2" pitchFamily="18" charset="2"/>
        <a:buChar char=""/>
        <a:defRPr sz="24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2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Pylint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Checker</a:t>
            </a:r>
            <a:r>
              <a:rPr lang="fr-FR" dirty="0"/>
              <a:t> for Python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736770" y="5159001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6"/>
                </a:solidFill>
              </a:rPr>
              <a:t>Group 23 </a:t>
            </a:r>
          </a:p>
          <a:p>
            <a:r>
              <a:rPr lang="fr-FR" dirty="0" smtClean="0">
                <a:solidFill>
                  <a:schemeClr val="accent6"/>
                </a:solidFill>
              </a:rPr>
              <a:t>  - Michaël </a:t>
            </a:r>
            <a:r>
              <a:rPr lang="fr-FR" dirty="0" err="1" smtClean="0">
                <a:solidFill>
                  <a:schemeClr val="accent6"/>
                </a:solidFill>
              </a:rPr>
              <a:t>Heraly</a:t>
            </a:r>
            <a:r>
              <a:rPr lang="fr-FR" dirty="0" smtClean="0">
                <a:solidFill>
                  <a:schemeClr val="accent6"/>
                </a:solidFill>
              </a:rPr>
              <a:t/>
            </a:r>
            <a:br>
              <a:rPr lang="fr-FR" dirty="0" smtClean="0">
                <a:solidFill>
                  <a:schemeClr val="accent6"/>
                </a:solidFill>
              </a:rPr>
            </a:br>
            <a:r>
              <a:rPr lang="fr-FR" dirty="0" smtClean="0">
                <a:solidFill>
                  <a:schemeClr val="accent6"/>
                </a:solidFill>
              </a:rPr>
              <a:t>  - Thibault </a:t>
            </a:r>
            <a:r>
              <a:rPr lang="fr-FR" dirty="0" err="1" smtClean="0">
                <a:solidFill>
                  <a:schemeClr val="accent6"/>
                </a:solidFill>
              </a:rPr>
              <a:t>Gerondal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93776" y="6436582"/>
            <a:ext cx="24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Professor</a:t>
            </a:r>
            <a:r>
              <a:rPr lang="fr-FR" dirty="0" smtClean="0">
                <a:solidFill>
                  <a:schemeClr val="accent1"/>
                </a:solidFill>
              </a:rPr>
              <a:t>: Kim Mens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72318" y="496060"/>
            <a:ext cx="721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INGI 2252 : Software engineering : Mesures and maintenance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96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PyLint</a:t>
            </a:r>
            <a:r>
              <a:rPr lang="fr-FR" dirty="0"/>
              <a:t> </a:t>
            </a:r>
            <a:r>
              <a:rPr lang="fr-FR" dirty="0" smtClean="0"/>
              <a:t>configuration file : DESIGN Section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max-</a:t>
            </a:r>
            <a:r>
              <a:rPr lang="fr-FR" dirty="0" err="1" smtClean="0"/>
              <a:t>args</a:t>
            </a:r>
            <a:r>
              <a:rPr lang="fr-FR" dirty="0" smtClean="0"/>
              <a:t> : Maximum </a:t>
            </a:r>
            <a:r>
              <a:rPr lang="fr-FR" dirty="0" err="1" smtClean="0"/>
              <a:t>number</a:t>
            </a:r>
            <a:r>
              <a:rPr lang="fr-FR" dirty="0" smtClean="0"/>
              <a:t> of arguments for </a:t>
            </a:r>
            <a:r>
              <a:rPr lang="fr-FR" dirty="0" err="1" smtClean="0"/>
              <a:t>function</a:t>
            </a:r>
            <a:r>
              <a:rPr lang="fr-FR" dirty="0" smtClean="0"/>
              <a:t> and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err="1"/>
              <a:t>i</a:t>
            </a:r>
            <a:r>
              <a:rPr lang="fr-FR" dirty="0" err="1" smtClean="0"/>
              <a:t>gnored</a:t>
            </a:r>
            <a:r>
              <a:rPr lang="fr-FR" dirty="0" smtClean="0"/>
              <a:t>-argument-</a:t>
            </a:r>
            <a:r>
              <a:rPr lang="fr-FR" dirty="0" err="1" smtClean="0"/>
              <a:t>names</a:t>
            </a:r>
            <a:r>
              <a:rPr lang="fr-FR" dirty="0" smtClean="0"/>
              <a:t> : Argument </a:t>
            </a:r>
            <a:r>
              <a:rPr lang="fr-FR" dirty="0" err="1" smtClean="0"/>
              <a:t>names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match </a:t>
            </a:r>
            <a:r>
              <a:rPr lang="fr-FR" dirty="0" err="1" smtClean="0"/>
              <a:t>this</a:t>
            </a:r>
            <a:r>
              <a:rPr lang="fr-FR" dirty="0" smtClean="0"/>
              <a:t> expression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ignored</a:t>
            </a:r>
            <a:endParaRPr lang="fr-FR" dirty="0" smtClean="0"/>
          </a:p>
          <a:p>
            <a:r>
              <a:rPr lang="fr-FR" dirty="0" smtClean="0"/>
              <a:t>max-</a:t>
            </a:r>
            <a:r>
              <a:rPr lang="fr-FR" dirty="0" err="1" smtClean="0"/>
              <a:t>locals</a:t>
            </a:r>
            <a:r>
              <a:rPr lang="fr-FR" dirty="0" smtClean="0"/>
              <a:t> :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locals</a:t>
            </a:r>
            <a:r>
              <a:rPr lang="fr-FR" dirty="0" smtClean="0"/>
              <a:t> for </a:t>
            </a:r>
            <a:r>
              <a:rPr lang="fr-FR" dirty="0" err="1" smtClean="0"/>
              <a:t>function</a:t>
            </a:r>
            <a:r>
              <a:rPr lang="fr-FR" dirty="0" smtClean="0"/>
              <a:t> and </a:t>
            </a:r>
            <a:r>
              <a:rPr lang="fr-FR" dirty="0" err="1" smtClean="0"/>
              <a:t>method</a:t>
            </a:r>
            <a:r>
              <a:rPr lang="fr-FR" dirty="0" smtClean="0"/>
              <a:t> body</a:t>
            </a:r>
          </a:p>
          <a:p>
            <a:r>
              <a:rPr lang="fr-FR" dirty="0"/>
              <a:t>m</a:t>
            </a:r>
            <a:r>
              <a:rPr lang="fr-FR" dirty="0" smtClean="0"/>
              <a:t>ax-</a:t>
            </a:r>
            <a:r>
              <a:rPr lang="fr-FR" dirty="0" err="1" smtClean="0"/>
              <a:t>returns</a:t>
            </a:r>
            <a:r>
              <a:rPr lang="fr-FR" dirty="0" smtClean="0"/>
              <a:t>, max-</a:t>
            </a:r>
            <a:r>
              <a:rPr lang="fr-FR" dirty="0" err="1" smtClean="0"/>
              <a:t>branch</a:t>
            </a:r>
            <a:r>
              <a:rPr lang="fr-FR" dirty="0" smtClean="0"/>
              <a:t>, max-</a:t>
            </a:r>
            <a:r>
              <a:rPr lang="fr-FR" dirty="0" err="1" smtClean="0"/>
              <a:t>statements</a:t>
            </a:r>
            <a:r>
              <a:rPr lang="fr-FR" dirty="0" smtClean="0"/>
              <a:t>, max-parents, max-</a:t>
            </a:r>
            <a:r>
              <a:rPr lang="fr-FR" dirty="0" err="1" smtClean="0"/>
              <a:t>attributes</a:t>
            </a:r>
            <a:r>
              <a:rPr lang="fr-FR" dirty="0" smtClean="0"/>
              <a:t>, min-public-</a:t>
            </a:r>
            <a:r>
              <a:rPr lang="fr-FR" dirty="0" err="1" smtClean="0"/>
              <a:t>methods</a:t>
            </a:r>
            <a:r>
              <a:rPr lang="fr-FR" dirty="0" smtClean="0"/>
              <a:t>, max-public-</a:t>
            </a:r>
            <a:r>
              <a:rPr lang="fr-FR" dirty="0" err="1" smtClean="0"/>
              <a:t>methods</a:t>
            </a:r>
            <a:r>
              <a:rPr lang="fr-FR" dirty="0" smtClean="0"/>
              <a:t> : Maximum (or minimum) for </a:t>
            </a:r>
            <a:r>
              <a:rPr lang="fr-FR" dirty="0" err="1" smtClean="0"/>
              <a:t>aforementioned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6239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Pylint</a:t>
            </a:r>
            <a:r>
              <a:rPr lang="fr-FR" dirty="0" smtClean="0"/>
              <a:t> </a:t>
            </a:r>
            <a:r>
              <a:rPr lang="fr-FR" dirty="0" smtClean="0"/>
              <a:t>Reports : </a:t>
            </a:r>
            <a:r>
              <a:rPr lang="fr-FR" dirty="0" err="1" smtClean="0"/>
              <a:t>Text</a:t>
            </a:r>
            <a:endParaRPr lang="fr-FR" dirty="0"/>
          </a:p>
        </p:txBody>
      </p:sp>
      <p:pic>
        <p:nvPicPr>
          <p:cNvPr id="4" name="Image 3" descr="Capture d’écran 2014-10-09 à 15.11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08" y="1497106"/>
            <a:ext cx="5821154" cy="596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97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Pylint</a:t>
            </a:r>
            <a:r>
              <a:rPr lang="fr-FR" dirty="0" smtClean="0"/>
              <a:t> </a:t>
            </a:r>
            <a:r>
              <a:rPr lang="fr-FR" dirty="0" smtClean="0"/>
              <a:t>Reports : HTML</a:t>
            </a:r>
            <a:endParaRPr lang="fr-FR" dirty="0"/>
          </a:p>
        </p:txBody>
      </p:sp>
      <p:pic>
        <p:nvPicPr>
          <p:cNvPr id="3" name="Image 2" descr="Capture d’écran 2014-10-09 à 15.15.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632"/>
            <a:ext cx="9144000" cy="57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Pylint</a:t>
            </a:r>
            <a:r>
              <a:rPr lang="fr-FR" dirty="0" smtClean="0"/>
              <a:t> </a:t>
            </a:r>
            <a:r>
              <a:rPr lang="fr-FR" dirty="0" smtClean="0"/>
              <a:t>Reports : 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 smtClean="0"/>
              <a:t>Parseable</a:t>
            </a:r>
            <a:r>
              <a:rPr lang="fr-FR" dirty="0" smtClean="0"/>
              <a:t> format</a:t>
            </a:r>
            <a:endParaRPr lang="fr-FR" dirty="0"/>
          </a:p>
        </p:txBody>
      </p:sp>
      <p:pic>
        <p:nvPicPr>
          <p:cNvPr id="4" name="Image 3" descr="Capture d’écran 2014-10-09 à 16.34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52" y="1507027"/>
            <a:ext cx="8171681" cy="59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5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Pylint</a:t>
            </a:r>
            <a:r>
              <a:rPr lang="fr-FR" dirty="0" smtClean="0"/>
              <a:t>-GUI : A </a:t>
            </a:r>
            <a:r>
              <a:rPr lang="fr-FR" dirty="0" err="1" smtClean="0"/>
              <a:t>Graphical</a:t>
            </a:r>
            <a:r>
              <a:rPr lang="fr-FR" dirty="0" smtClean="0"/>
              <a:t> User Interface</a:t>
            </a:r>
            <a:endParaRPr lang="fr-FR" dirty="0"/>
          </a:p>
        </p:txBody>
      </p:sp>
      <p:pic>
        <p:nvPicPr>
          <p:cNvPr id="4" name="Image 3" descr="Capture d’écran 2014-10-09 à 16.57.3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93" y="1606238"/>
            <a:ext cx="7351822" cy="55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9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8586" y="4398015"/>
            <a:ext cx="8895960" cy="1470025"/>
          </a:xfrm>
        </p:spPr>
        <p:txBody>
          <a:bodyPr/>
          <a:lstStyle/>
          <a:p>
            <a:r>
              <a:rPr lang="fr-FR" dirty="0"/>
              <a:t>C</a:t>
            </a:r>
            <a:r>
              <a:rPr lang="fr-FR" dirty="0" smtClean="0"/>
              <a:t>ode </a:t>
            </a:r>
            <a:r>
              <a:rPr lang="fr-FR" dirty="0" err="1" smtClean="0"/>
              <a:t>checks</a:t>
            </a:r>
            <a:r>
              <a:rPr lang="fr-FR" dirty="0" smtClean="0"/>
              <a:t> and </a:t>
            </a:r>
            <a:br>
              <a:rPr lang="fr-FR" dirty="0" smtClean="0"/>
            </a:br>
            <a:r>
              <a:rPr lang="fr-FR" dirty="0" smtClean="0"/>
              <a:t>code </a:t>
            </a:r>
            <a:r>
              <a:rPr lang="fr-FR" dirty="0" err="1" smtClean="0"/>
              <a:t>improvements</a:t>
            </a:r>
            <a:r>
              <a:rPr lang="fr-FR" dirty="0" smtClean="0"/>
              <a:t> suggestions </a:t>
            </a:r>
            <a:br>
              <a:rPr lang="fr-FR" dirty="0" smtClean="0"/>
            </a:br>
            <a:r>
              <a:rPr lang="fr-FR" dirty="0" smtClean="0"/>
              <a:t>by </a:t>
            </a:r>
            <a:r>
              <a:rPr lang="fr-FR" dirty="0" err="1" smtClean="0"/>
              <a:t>Pylint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2606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Let's</a:t>
            </a:r>
            <a:r>
              <a:rPr lang="fr-FR" dirty="0" smtClean="0"/>
              <a:t> do a test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an </a:t>
            </a:r>
            <a:r>
              <a:rPr lang="fr-FR" dirty="0" err="1" smtClean="0"/>
              <a:t>empty</a:t>
            </a:r>
            <a:r>
              <a:rPr lang="fr-FR" dirty="0" smtClean="0"/>
              <a:t> class in python</a:t>
            </a:r>
          </a:p>
          <a:p>
            <a:pPr marL="0" indent="0">
              <a:buNone/>
            </a:pPr>
            <a:r>
              <a:rPr lang="fr-FR" dirty="0" smtClean="0"/>
              <a:t>The report of </a:t>
            </a:r>
            <a:r>
              <a:rPr lang="fr-FR" dirty="0" err="1" smtClean="0"/>
              <a:t>Pylint</a:t>
            </a:r>
            <a:r>
              <a:rPr lang="fr-FR" dirty="0" smtClean="0"/>
              <a:t> 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Image 3" descr="Capture d’écran 2014-10-09 à 19.15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50" y="2070846"/>
            <a:ext cx="2277836" cy="59055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92200" y="3670300"/>
            <a:ext cx="72850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C:  2, 0: Final newline missing (missing-final-newline)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W:  2, 0: Found indentation with tabs instead of spaces (mixed-indentation)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C:  1, 0: Missing module </a:t>
            </a:r>
            <a:r>
              <a:rPr lang="en-US" sz="1600" dirty="0" err="1">
                <a:solidFill>
                  <a:srgbClr val="FFFFFF"/>
                </a:solidFill>
              </a:rPr>
              <a:t>docstring</a:t>
            </a:r>
            <a:r>
              <a:rPr lang="en-US" sz="1600" dirty="0">
                <a:solidFill>
                  <a:srgbClr val="FFFFFF"/>
                </a:solidFill>
              </a:rPr>
              <a:t> (missing-</a:t>
            </a:r>
            <a:r>
              <a:rPr lang="en-US" sz="1600" dirty="0" err="1">
                <a:solidFill>
                  <a:srgbClr val="FFFFFF"/>
                </a:solidFill>
              </a:rPr>
              <a:t>docstring</a:t>
            </a:r>
            <a:r>
              <a:rPr lang="en-US" sz="1600" dirty="0">
                <a:solidFill>
                  <a:srgbClr val="FFFFFF"/>
                </a:solidFill>
              </a:rPr>
              <a:t>)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C:  1, 0: Missing class </a:t>
            </a:r>
            <a:r>
              <a:rPr lang="en-US" sz="1600" dirty="0" err="1">
                <a:solidFill>
                  <a:srgbClr val="FFFFFF"/>
                </a:solidFill>
              </a:rPr>
              <a:t>docstring</a:t>
            </a:r>
            <a:r>
              <a:rPr lang="en-US" sz="1600" dirty="0">
                <a:solidFill>
                  <a:srgbClr val="FFFFFF"/>
                </a:solidFill>
              </a:rPr>
              <a:t> (missing-</a:t>
            </a:r>
            <a:r>
              <a:rPr lang="en-US" sz="1600" dirty="0" err="1">
                <a:solidFill>
                  <a:srgbClr val="FFFFFF"/>
                </a:solidFill>
              </a:rPr>
              <a:t>docstring</a:t>
            </a:r>
            <a:r>
              <a:rPr lang="en-US" sz="1600" dirty="0">
                <a:solidFill>
                  <a:srgbClr val="FFFFFF"/>
                </a:solidFill>
              </a:rPr>
              <a:t>)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C:  1, 0: Old-style class defined. (old-style-class)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W:  1, 0: Class has no __</a:t>
            </a:r>
            <a:r>
              <a:rPr lang="en-US" sz="1600" dirty="0" err="1">
                <a:solidFill>
                  <a:srgbClr val="FFFFFF"/>
                </a:solidFill>
              </a:rPr>
              <a:t>init</a:t>
            </a:r>
            <a:r>
              <a:rPr lang="en-US" sz="1600" dirty="0">
                <a:solidFill>
                  <a:srgbClr val="FFFFFF"/>
                </a:solidFill>
              </a:rPr>
              <a:t>__ method (no-</a:t>
            </a:r>
            <a:r>
              <a:rPr lang="en-US" sz="1600" dirty="0" err="1">
                <a:solidFill>
                  <a:srgbClr val="FFFFFF"/>
                </a:solidFill>
              </a:rPr>
              <a:t>init</a:t>
            </a:r>
            <a:r>
              <a:rPr lang="en-US" sz="1600" dirty="0">
                <a:solidFill>
                  <a:srgbClr val="FFFFFF"/>
                </a:solidFill>
              </a:rPr>
              <a:t>)</a:t>
            </a:r>
          </a:p>
          <a:p>
            <a:r>
              <a:rPr lang="en-US" sz="1600" dirty="0">
                <a:solidFill>
                  <a:srgbClr val="FFFFFF"/>
                </a:solidFill>
              </a:rPr>
              <a:t>R:  1, 0: Too few public methods (0/2) (too-few-public-methods)</a:t>
            </a:r>
            <a:endParaRPr lang="fr-FR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271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of the output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see that </a:t>
            </a:r>
            <a:r>
              <a:rPr lang="en-US" dirty="0" err="1"/>
              <a:t>Pylint</a:t>
            </a:r>
            <a:r>
              <a:rPr lang="en-US" dirty="0"/>
              <a:t> does give us a lot of output. There is different kind of "critics" :</a:t>
            </a:r>
          </a:p>
          <a:p>
            <a:r>
              <a:rPr lang="fr-FR" dirty="0" smtClean="0"/>
              <a:t>C : Convention</a:t>
            </a:r>
          </a:p>
          <a:p>
            <a:r>
              <a:rPr lang="fr-FR" dirty="0" smtClean="0"/>
              <a:t>R : </a:t>
            </a:r>
            <a:r>
              <a:rPr lang="fr-FR" dirty="0" err="1" smtClean="0"/>
              <a:t>Refactor</a:t>
            </a:r>
            <a:endParaRPr lang="fr-FR" dirty="0" smtClean="0"/>
          </a:p>
          <a:p>
            <a:r>
              <a:rPr lang="fr-FR" dirty="0" smtClean="0"/>
              <a:t>W : Warning</a:t>
            </a:r>
          </a:p>
          <a:p>
            <a:r>
              <a:rPr lang="fr-FR" dirty="0" smtClean="0"/>
              <a:t>E : </a:t>
            </a:r>
            <a:r>
              <a:rPr lang="fr-FR" dirty="0" err="1" smtClean="0"/>
              <a:t>Error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The line of the </a:t>
            </a:r>
            <a:r>
              <a:rPr lang="fr-FR" dirty="0" err="1" smtClean="0"/>
              <a:t>critic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first </a:t>
            </a:r>
            <a:r>
              <a:rPr lang="fr-FR" dirty="0" err="1" smtClean="0"/>
              <a:t>number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There </a:t>
            </a:r>
            <a:r>
              <a:rPr lang="fr-FR" dirty="0" err="1" smtClean="0"/>
              <a:t>is</a:t>
            </a:r>
            <a:r>
              <a:rPr lang="fr-FR" dirty="0" smtClean="0"/>
              <a:t> a 'tag' (</a:t>
            </a:r>
            <a:r>
              <a:rPr lang="fr-FR" dirty="0" err="1" smtClean="0"/>
              <a:t>eg</a:t>
            </a:r>
            <a:r>
              <a:rPr lang="fr-FR" dirty="0" smtClean="0"/>
              <a:t>. 'no-</a:t>
            </a:r>
            <a:r>
              <a:rPr lang="fr-FR" dirty="0" err="1" smtClean="0"/>
              <a:t>init</a:t>
            </a:r>
            <a:r>
              <a:rPr lang="fr-FR" dirty="0" smtClean="0"/>
              <a:t>') for </a:t>
            </a:r>
            <a:r>
              <a:rPr lang="fr-FR" dirty="0" err="1" smtClean="0"/>
              <a:t>identifying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'</a:t>
            </a:r>
            <a:r>
              <a:rPr lang="fr-FR" dirty="0" err="1" smtClean="0"/>
              <a:t>critic</a:t>
            </a:r>
            <a:r>
              <a:rPr lang="fr-FR" dirty="0" smtClean="0"/>
              <a:t>'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97300" y="3670300"/>
            <a:ext cx="72850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C:  2, 0: Final newline missing (missing-final-newline)</a:t>
            </a:r>
          </a:p>
          <a:p>
            <a:r>
              <a:rPr lang="en-US" sz="1200" dirty="0">
                <a:solidFill>
                  <a:srgbClr val="FFFFFF"/>
                </a:solidFill>
              </a:rPr>
              <a:t>W:  2, 0: Found indentation with tabs instead of spaces (mixed-indentation)</a:t>
            </a:r>
          </a:p>
          <a:p>
            <a:r>
              <a:rPr lang="en-US" sz="1200" dirty="0">
                <a:solidFill>
                  <a:srgbClr val="FFFFFF"/>
                </a:solidFill>
              </a:rPr>
              <a:t>C:  1, 0: Missing module </a:t>
            </a:r>
            <a:r>
              <a:rPr lang="en-US" sz="1200" dirty="0" err="1">
                <a:solidFill>
                  <a:srgbClr val="FFFFFF"/>
                </a:solidFill>
              </a:rPr>
              <a:t>docstring</a:t>
            </a:r>
            <a:r>
              <a:rPr lang="en-US" sz="1200" dirty="0">
                <a:solidFill>
                  <a:srgbClr val="FFFFFF"/>
                </a:solidFill>
              </a:rPr>
              <a:t> (missing-</a:t>
            </a:r>
            <a:r>
              <a:rPr lang="en-US" sz="1200" dirty="0" err="1">
                <a:solidFill>
                  <a:srgbClr val="FFFFFF"/>
                </a:solidFill>
              </a:rPr>
              <a:t>docstring</a:t>
            </a:r>
            <a:r>
              <a:rPr lang="en-US" sz="1200" dirty="0">
                <a:solidFill>
                  <a:srgbClr val="FFFFFF"/>
                </a:solidFill>
              </a:rPr>
              <a:t>)</a:t>
            </a:r>
          </a:p>
          <a:p>
            <a:r>
              <a:rPr lang="en-US" sz="1200" dirty="0">
                <a:solidFill>
                  <a:srgbClr val="FFFFFF"/>
                </a:solidFill>
              </a:rPr>
              <a:t>C:  1, 0: Missing class </a:t>
            </a:r>
            <a:r>
              <a:rPr lang="en-US" sz="1200" dirty="0" err="1">
                <a:solidFill>
                  <a:srgbClr val="FFFFFF"/>
                </a:solidFill>
              </a:rPr>
              <a:t>docstring</a:t>
            </a:r>
            <a:r>
              <a:rPr lang="en-US" sz="1200" dirty="0">
                <a:solidFill>
                  <a:srgbClr val="FFFFFF"/>
                </a:solidFill>
              </a:rPr>
              <a:t> (missing-</a:t>
            </a:r>
            <a:r>
              <a:rPr lang="en-US" sz="1200" dirty="0" err="1">
                <a:solidFill>
                  <a:srgbClr val="FFFFFF"/>
                </a:solidFill>
              </a:rPr>
              <a:t>docstring</a:t>
            </a:r>
            <a:r>
              <a:rPr lang="en-US" sz="1200" dirty="0">
                <a:solidFill>
                  <a:srgbClr val="FFFFFF"/>
                </a:solidFill>
              </a:rPr>
              <a:t>)</a:t>
            </a:r>
          </a:p>
          <a:p>
            <a:r>
              <a:rPr lang="en-US" sz="1200" dirty="0">
                <a:solidFill>
                  <a:srgbClr val="FFFFFF"/>
                </a:solidFill>
              </a:rPr>
              <a:t>C:  1, 0: Old-style class defined. (old-style-class)</a:t>
            </a:r>
          </a:p>
          <a:p>
            <a:r>
              <a:rPr lang="en-US" sz="1200" dirty="0">
                <a:solidFill>
                  <a:srgbClr val="FFFFFF"/>
                </a:solidFill>
              </a:rPr>
              <a:t>W:  1, 0: Class has no __</a:t>
            </a:r>
            <a:r>
              <a:rPr lang="en-US" sz="1200" dirty="0" err="1">
                <a:solidFill>
                  <a:srgbClr val="FFFFFF"/>
                </a:solidFill>
              </a:rPr>
              <a:t>init</a:t>
            </a:r>
            <a:r>
              <a:rPr lang="en-US" sz="1200" dirty="0">
                <a:solidFill>
                  <a:srgbClr val="FFFFFF"/>
                </a:solidFill>
              </a:rPr>
              <a:t>__ method (no-</a:t>
            </a:r>
            <a:r>
              <a:rPr lang="en-US" sz="1200" dirty="0" err="1">
                <a:solidFill>
                  <a:srgbClr val="FFFFFF"/>
                </a:solidFill>
              </a:rPr>
              <a:t>init</a:t>
            </a:r>
            <a:r>
              <a:rPr lang="en-US" sz="1200" dirty="0">
                <a:solidFill>
                  <a:srgbClr val="FFFFFF"/>
                </a:solidFill>
              </a:rPr>
              <a:t>)</a:t>
            </a:r>
          </a:p>
          <a:p>
            <a:r>
              <a:rPr lang="en-US" sz="1200" dirty="0">
                <a:solidFill>
                  <a:srgbClr val="FFFFFF"/>
                </a:solidFill>
              </a:rPr>
              <a:t>R:  1, 0: Too few public methods (0/2) (too-few-public-methods)</a:t>
            </a:r>
            <a:endParaRPr lang="fr-FR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967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Pharo</a:t>
            </a:r>
            <a:r>
              <a:rPr lang="fr-FR" dirty="0" smtClean="0"/>
              <a:t> Vs. </a:t>
            </a:r>
            <a:r>
              <a:rPr lang="fr-FR" dirty="0" err="1" smtClean="0"/>
              <a:t>Pylint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5175" y="1931146"/>
            <a:ext cx="7612064" cy="951754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summarise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critic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Pharo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and if </a:t>
            </a:r>
            <a:r>
              <a:rPr lang="fr-FR" dirty="0" err="1" smtClean="0"/>
              <a:t>Pylint</a:t>
            </a:r>
            <a:r>
              <a:rPr lang="fr-FR" dirty="0" smtClean="0"/>
              <a:t> </a:t>
            </a:r>
            <a:r>
              <a:rPr lang="fr-FR" dirty="0" err="1" smtClean="0"/>
              <a:t>was</a:t>
            </a:r>
            <a:r>
              <a:rPr lang="fr-FR" dirty="0" smtClean="0"/>
              <a:t> able to </a:t>
            </a:r>
            <a:r>
              <a:rPr lang="fr-FR" dirty="0" err="1" smtClean="0"/>
              <a:t>detect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 in the </a:t>
            </a:r>
            <a:r>
              <a:rPr lang="fr-FR" dirty="0" err="1" smtClean="0"/>
              <a:t>following</a:t>
            </a:r>
            <a:r>
              <a:rPr lang="fr-FR" dirty="0" smtClean="0"/>
              <a:t> table : </a:t>
            </a:r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01553"/>
              </p:ext>
            </p:extLst>
          </p:nvPr>
        </p:nvGraphicFramePr>
        <p:xfrm>
          <a:off x="785811" y="2946400"/>
          <a:ext cx="7591426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9389"/>
                <a:gridCol w="3602037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Critic</a:t>
                      </a:r>
                      <a:r>
                        <a:rPr lang="fr-FR" dirty="0" smtClean="0"/>
                        <a:t> on </a:t>
                      </a:r>
                      <a:r>
                        <a:rPr lang="fr-FR" dirty="0" err="1" smtClean="0"/>
                        <a:t>Pharo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Critic</a:t>
                      </a:r>
                      <a:r>
                        <a:rPr lang="fr-FR" dirty="0" smtClean="0"/>
                        <a:t> on </a:t>
                      </a:r>
                      <a:r>
                        <a:rPr lang="fr-FR" dirty="0" err="1" smtClean="0"/>
                        <a:t>Pylint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Class not referenced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accent3"/>
                          </a:solidFill>
                        </a:rPr>
                        <a:t>Not </a:t>
                      </a:r>
                      <a:r>
                        <a:rPr lang="fr-FR" dirty="0" err="1" smtClean="0">
                          <a:solidFill>
                            <a:schemeClr val="accent3"/>
                          </a:solidFill>
                        </a:rPr>
                        <a:t>detected</a:t>
                      </a:r>
                      <a:endParaRPr lang="fr-FR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 variable capitalization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Detected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</a:rPr>
                        <a:t>: </a:t>
                      </a:r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old-style-class</a:t>
                      </a:r>
                      <a:endParaRPr lang="fr-FR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Defines = but not 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rgbClr val="F83500"/>
                          </a:solidFill>
                        </a:rPr>
                        <a:t>Not </a:t>
                      </a:r>
                      <a:r>
                        <a:rPr lang="fr-FR" dirty="0" err="1" smtClean="0">
                          <a:solidFill>
                            <a:srgbClr val="F83500"/>
                          </a:solidFill>
                        </a:rPr>
                        <a:t>detected</a:t>
                      </a:r>
                      <a:endParaRPr lang="fr-FR" dirty="0">
                        <a:solidFill>
                          <a:srgbClr val="F835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Excessive number of methods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>
                          <a:solidFill>
                            <a:srgbClr val="818B3D"/>
                          </a:solidFill>
                        </a:rPr>
                        <a:t>Detected</a:t>
                      </a:r>
                      <a:r>
                        <a:rPr lang="fr-FR" baseline="0" dirty="0" smtClean="0">
                          <a:solidFill>
                            <a:srgbClr val="818B3D"/>
                          </a:solidFill>
                        </a:rPr>
                        <a:t>: min-public-</a:t>
                      </a:r>
                      <a:r>
                        <a:rPr lang="fr-FR" baseline="0" dirty="0" err="1" smtClean="0">
                          <a:solidFill>
                            <a:srgbClr val="818B3D"/>
                          </a:solidFill>
                        </a:rPr>
                        <a:t>methods</a:t>
                      </a:r>
                      <a:r>
                        <a:rPr lang="fr-FR" baseline="0" dirty="0" smtClean="0">
                          <a:solidFill>
                            <a:srgbClr val="818B3D"/>
                          </a:solidFill>
                        </a:rPr>
                        <a:t> and max-public-</a:t>
                      </a:r>
                      <a:r>
                        <a:rPr lang="fr-FR" baseline="0" dirty="0" err="1" smtClean="0">
                          <a:solidFill>
                            <a:srgbClr val="818B3D"/>
                          </a:solidFill>
                        </a:rPr>
                        <a:t>methods</a:t>
                      </a:r>
                      <a:endParaRPr lang="fr-FR" dirty="0">
                        <a:solidFill>
                          <a:srgbClr val="818B3D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Excessive number of variables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>
                          <a:solidFill>
                            <a:srgbClr val="818B3D"/>
                          </a:solidFill>
                        </a:rPr>
                        <a:t>Detected</a:t>
                      </a:r>
                      <a:r>
                        <a:rPr lang="fr-FR" dirty="0" smtClean="0">
                          <a:solidFill>
                            <a:srgbClr val="818B3D"/>
                          </a:solidFill>
                        </a:rPr>
                        <a:t> : max-</a:t>
                      </a:r>
                      <a:r>
                        <a:rPr lang="fr-FR" dirty="0" err="1" smtClean="0">
                          <a:solidFill>
                            <a:srgbClr val="818B3D"/>
                          </a:solidFill>
                        </a:rPr>
                        <a:t>locals</a:t>
                      </a:r>
                      <a:endParaRPr lang="fr-FR" dirty="0">
                        <a:solidFill>
                          <a:srgbClr val="818B3D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class comment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>
                          <a:solidFill>
                            <a:srgbClr val="818B3D"/>
                          </a:solidFill>
                        </a:rPr>
                        <a:t>Detected</a:t>
                      </a:r>
                      <a:r>
                        <a:rPr lang="fr-FR" dirty="0" smtClean="0">
                          <a:solidFill>
                            <a:srgbClr val="818B3D"/>
                          </a:solidFill>
                        </a:rPr>
                        <a:t>: </a:t>
                      </a:r>
                      <a:r>
                        <a:rPr lang="fr-FR" dirty="0" err="1" smtClean="0">
                          <a:solidFill>
                            <a:srgbClr val="818B3D"/>
                          </a:solidFill>
                        </a:rPr>
                        <a:t>missing-docstring</a:t>
                      </a:r>
                      <a:endParaRPr lang="fr-FR" dirty="0">
                        <a:solidFill>
                          <a:srgbClr val="818B3D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29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(1)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Pylint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find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of </a:t>
            </a:r>
            <a:r>
              <a:rPr lang="fr-FR" dirty="0" err="1" smtClean="0"/>
              <a:t>critics</a:t>
            </a:r>
            <a:r>
              <a:rPr lang="fr-FR" dirty="0" smtClean="0"/>
              <a:t> :</a:t>
            </a:r>
          </a:p>
          <a:p>
            <a:r>
              <a:rPr lang="en-US" dirty="0"/>
              <a:t>Use of super on an old style class (super-on-old-class</a:t>
            </a:r>
            <a:r>
              <a:rPr lang="en-US" dirty="0" smtClean="0"/>
              <a:t>)</a:t>
            </a:r>
          </a:p>
          <a:p>
            <a:r>
              <a:rPr lang="en-US" dirty="0"/>
              <a:t>Methods that don't use instance variables ["Method could be a function" (no-self-use)</a:t>
            </a:r>
            <a:r>
              <a:rPr lang="en-US" dirty="0" smtClean="0"/>
              <a:t>]</a:t>
            </a:r>
          </a:p>
          <a:p>
            <a:r>
              <a:rPr lang="en-US" dirty="0"/>
              <a:t>Statements that do nothing ["Statement seems to have no effect (pointless-statement)"</a:t>
            </a:r>
            <a:r>
              <a:rPr lang="en-US" dirty="0" smtClean="0"/>
              <a:t>]</a:t>
            </a:r>
          </a:p>
          <a:p>
            <a:r>
              <a:rPr lang="en-US" dirty="0"/>
              <a:t>Unused variable 'hello' (unused-variable</a:t>
            </a:r>
            <a:r>
              <a:rPr lang="en-US" dirty="0" smtClean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74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r>
              <a:rPr lang="fr-FR" dirty="0" smtClean="0"/>
              <a:t> of </a:t>
            </a:r>
            <a:r>
              <a:rPr lang="fr-FR" dirty="0" err="1" smtClean="0"/>
              <a:t>Pylint</a:t>
            </a:r>
            <a:endParaRPr lang="fr-FR" dirty="0"/>
          </a:p>
        </p:txBody>
      </p:sp>
      <p:pic>
        <p:nvPicPr>
          <p:cNvPr id="6" name="Image 5" descr="Capture d’écran 2014-10-09 à 18.04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2134530"/>
            <a:ext cx="7620000" cy="29337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65174" y="5506242"/>
            <a:ext cx="7560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Free open-source </a:t>
            </a:r>
            <a:r>
              <a:rPr lang="fr-FR" sz="2000" dirty="0" err="1" smtClean="0">
                <a:solidFill>
                  <a:schemeClr val="bg1"/>
                </a:solidFill>
              </a:rPr>
              <a:t>project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</a:rPr>
              <a:t>written</a:t>
            </a:r>
            <a:r>
              <a:rPr lang="fr-FR" sz="2000" dirty="0" smtClean="0">
                <a:solidFill>
                  <a:schemeClr val="bg1"/>
                </a:solidFill>
              </a:rPr>
              <a:t> in Python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14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(2)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Pylint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find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of </a:t>
            </a:r>
            <a:r>
              <a:rPr lang="fr-FR" dirty="0" err="1" smtClean="0"/>
              <a:t>critics</a:t>
            </a:r>
            <a:r>
              <a:rPr lang="fr-FR" dirty="0" smtClean="0"/>
              <a:t> :</a:t>
            </a:r>
          </a:p>
          <a:p>
            <a:r>
              <a:rPr lang="en-US" dirty="0" smtClean="0"/>
              <a:t>Undefined </a:t>
            </a:r>
            <a:r>
              <a:rPr lang="en-US" dirty="0"/>
              <a:t>variable 'a' (undefined-variable</a:t>
            </a:r>
            <a:r>
              <a:rPr lang="en-US" dirty="0" smtClean="0"/>
              <a:t>)</a:t>
            </a:r>
          </a:p>
          <a:p>
            <a:r>
              <a:rPr lang="en-US" dirty="0"/>
              <a:t>Unused argument '</a:t>
            </a:r>
            <a:r>
              <a:rPr lang="en-US" dirty="0" err="1"/>
              <a:t>useless_arg</a:t>
            </a:r>
            <a:r>
              <a:rPr lang="en-US" dirty="0"/>
              <a:t>' (unused-argument</a:t>
            </a:r>
            <a:r>
              <a:rPr lang="en-US" dirty="0" smtClean="0"/>
              <a:t>)</a:t>
            </a:r>
          </a:p>
          <a:p>
            <a:r>
              <a:rPr lang="en-US" dirty="0"/>
              <a:t>Invalid method name "m1" (invalid-name</a:t>
            </a:r>
            <a:r>
              <a:rPr lang="en-US" dirty="0" smtClean="0"/>
              <a:t>)</a:t>
            </a:r>
          </a:p>
          <a:p>
            <a:r>
              <a:rPr lang="en-US" dirty="0"/>
              <a:t>Invalid constant name "</a:t>
            </a:r>
            <a:r>
              <a:rPr lang="en-US" dirty="0" err="1"/>
              <a:t>elec</a:t>
            </a:r>
            <a:r>
              <a:rPr lang="en-US" dirty="0"/>
              <a:t>" (invalid-name)</a:t>
            </a:r>
            <a:endParaRPr lang="en-US" dirty="0" smtClean="0"/>
          </a:p>
          <a:p>
            <a:pPr marL="0" indent="0">
              <a:buNone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found</a:t>
            </a:r>
            <a:r>
              <a:rPr lang="fr-FR" dirty="0" smtClean="0"/>
              <a:t> one false-positive :</a:t>
            </a:r>
          </a:p>
          <a:p>
            <a:r>
              <a:rPr lang="en-US" dirty="0"/>
              <a:t>[Undefined variable 'abstract' (undefined-variable)]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49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(3)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5175" y="2070846"/>
            <a:ext cx="7612064" cy="44061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detections of </a:t>
            </a:r>
            <a:r>
              <a:rPr lang="en-US" dirty="0" err="1"/>
              <a:t>pylint</a:t>
            </a:r>
            <a:r>
              <a:rPr lang="en-US" dirty="0"/>
              <a:t> are </a:t>
            </a:r>
            <a:r>
              <a:rPr lang="en-US" dirty="0" smtClean="0"/>
              <a:t>somehow "</a:t>
            </a:r>
            <a:r>
              <a:rPr lang="en-US" dirty="0"/>
              <a:t>correlated</a:t>
            </a:r>
            <a:r>
              <a:rPr lang="en-US" dirty="0" smtClean="0"/>
              <a:t>", for </a:t>
            </a:r>
            <a:r>
              <a:rPr lang="en-US" dirty="0" err="1" smtClean="0"/>
              <a:t>exemple</a:t>
            </a:r>
            <a:r>
              <a:rPr lang="en-US" dirty="0" smtClean="0"/>
              <a:t> :</a:t>
            </a:r>
          </a:p>
          <a:p>
            <a:r>
              <a:rPr lang="en-US" dirty="0"/>
              <a:t>E: 36, 4: Method has no argument (no-method-argument</a:t>
            </a:r>
            <a:r>
              <a:rPr lang="en-US" dirty="0" smtClean="0"/>
              <a:t>)</a:t>
            </a:r>
          </a:p>
          <a:p>
            <a:r>
              <a:rPr lang="en-US" dirty="0"/>
              <a:t>R: 36, 4: Method could be a function (no-self-use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for the line 36 (in class method )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stat_m</a:t>
            </a:r>
            <a:r>
              <a:rPr lang="en-US" dirty="0"/>
              <a:t>():</a:t>
            </a:r>
          </a:p>
          <a:p>
            <a:pPr marL="0" indent="0">
              <a:buNone/>
            </a:pPr>
            <a:r>
              <a:rPr lang="en-US" dirty="0"/>
              <a:t>        return "</a:t>
            </a:r>
            <a:r>
              <a:rPr lang="en-US" dirty="0" err="1"/>
              <a:t>static_method</a:t>
            </a:r>
            <a:r>
              <a:rPr lang="en-US" dirty="0"/>
              <a:t>"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7152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Critiques on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Individual</a:t>
            </a:r>
            <a:r>
              <a:rPr lang="fr-FR" dirty="0" smtClean="0"/>
              <a:t> </a:t>
            </a:r>
            <a:r>
              <a:rPr lang="fr-FR" dirty="0" err="1"/>
              <a:t>Critics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Pylint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>
                <a:solidFill>
                  <a:srgbClr val="FFFFFF"/>
                </a:solidFill>
              </a:rPr>
              <a:t>fully</a:t>
            </a:r>
            <a:r>
              <a:rPr lang="fr-FR" dirty="0" smtClean="0">
                <a:solidFill>
                  <a:srgbClr val="FFFFFF"/>
                </a:solidFill>
              </a:rPr>
              <a:t> </a:t>
            </a:r>
            <a:r>
              <a:rPr lang="fr-FR" dirty="0" err="1" smtClean="0">
                <a:solidFill>
                  <a:srgbClr val="FFFFFF"/>
                </a:solidFill>
              </a:rPr>
              <a:t>customizable</a:t>
            </a:r>
            <a:r>
              <a:rPr lang="fr-FR" dirty="0" smtClean="0">
                <a:solidFill>
                  <a:srgbClr val="FFFFFF"/>
                </a:solidFill>
              </a:rPr>
              <a:t>, as </a:t>
            </a:r>
            <a:r>
              <a:rPr lang="fr-FR" dirty="0" err="1" smtClean="0">
                <a:solidFill>
                  <a:srgbClr val="FFFFFF"/>
                </a:solidFill>
              </a:rPr>
              <a:t>said</a:t>
            </a:r>
            <a:r>
              <a:rPr lang="fr-FR" dirty="0" smtClean="0">
                <a:solidFill>
                  <a:srgbClr val="FFFFFF"/>
                </a:solidFill>
              </a:rPr>
              <a:t> </a:t>
            </a:r>
            <a:r>
              <a:rPr lang="fr-FR" dirty="0" err="1" smtClean="0">
                <a:solidFill>
                  <a:srgbClr val="FFFFFF"/>
                </a:solidFill>
              </a:rPr>
              <a:t>before</a:t>
            </a:r>
            <a:r>
              <a:rPr lang="fr-FR" dirty="0" smtClean="0">
                <a:solidFill>
                  <a:srgbClr val="FFFFFF"/>
                </a:solidFill>
              </a:rPr>
              <a:t>. So if a </a:t>
            </a:r>
            <a:r>
              <a:rPr lang="fr-FR" dirty="0" err="1" smtClean="0">
                <a:solidFill>
                  <a:srgbClr val="FFFFFF"/>
                </a:solidFill>
              </a:rPr>
              <a:t>critic</a:t>
            </a:r>
            <a:r>
              <a:rPr lang="fr-FR" dirty="0" smtClean="0">
                <a:solidFill>
                  <a:srgbClr val="FFFFFF"/>
                </a:solidFill>
              </a:rPr>
              <a:t> </a:t>
            </a:r>
            <a:r>
              <a:rPr lang="fr-FR" dirty="0" err="1" smtClean="0">
                <a:solidFill>
                  <a:srgbClr val="FFFFFF"/>
                </a:solidFill>
              </a:rPr>
              <a:t>is</a:t>
            </a:r>
            <a:r>
              <a:rPr lang="fr-FR" dirty="0" smtClean="0">
                <a:solidFill>
                  <a:srgbClr val="FFFFFF"/>
                </a:solidFill>
              </a:rPr>
              <a:t> </a:t>
            </a:r>
            <a:r>
              <a:rPr lang="fr-FR" dirty="0" err="1" smtClean="0">
                <a:solidFill>
                  <a:srgbClr val="FFFFFF"/>
                </a:solidFill>
              </a:rPr>
              <a:t>too</a:t>
            </a:r>
            <a:r>
              <a:rPr lang="fr-FR" dirty="0" smtClean="0">
                <a:solidFill>
                  <a:srgbClr val="FFFFFF"/>
                </a:solidFill>
              </a:rPr>
              <a:t> restrictive, </a:t>
            </a:r>
            <a:r>
              <a:rPr lang="fr-FR" dirty="0" err="1" smtClean="0">
                <a:solidFill>
                  <a:srgbClr val="FFFFFF"/>
                </a:solidFill>
              </a:rPr>
              <a:t>we</a:t>
            </a:r>
            <a:r>
              <a:rPr lang="fr-FR" dirty="0" smtClean="0">
                <a:solidFill>
                  <a:srgbClr val="FFFFFF"/>
                </a:solidFill>
              </a:rPr>
              <a:t> </a:t>
            </a:r>
            <a:r>
              <a:rPr lang="fr-FR" dirty="0" err="1" smtClean="0">
                <a:solidFill>
                  <a:srgbClr val="FFFFFF"/>
                </a:solidFill>
              </a:rPr>
              <a:t>can</a:t>
            </a:r>
            <a:r>
              <a:rPr lang="fr-FR" dirty="0" smtClean="0">
                <a:solidFill>
                  <a:srgbClr val="FFFFFF"/>
                </a:solidFill>
              </a:rPr>
              <a:t> </a:t>
            </a:r>
            <a:r>
              <a:rPr lang="fr-FR" dirty="0" err="1" smtClean="0">
                <a:solidFill>
                  <a:srgbClr val="FFFFFF"/>
                </a:solidFill>
              </a:rPr>
              <a:t>always</a:t>
            </a:r>
            <a:r>
              <a:rPr lang="fr-FR" dirty="0" smtClean="0">
                <a:solidFill>
                  <a:srgbClr val="FFFFFF"/>
                </a:solidFill>
              </a:rPr>
              <a:t> </a:t>
            </a:r>
            <a:r>
              <a:rPr lang="fr-FR" dirty="0" err="1" smtClean="0">
                <a:solidFill>
                  <a:srgbClr val="FFFFFF"/>
                </a:solidFill>
              </a:rPr>
              <a:t>adjust</a:t>
            </a:r>
            <a:r>
              <a:rPr lang="fr-FR" dirty="0" smtClean="0">
                <a:solidFill>
                  <a:srgbClr val="FFFFFF"/>
                </a:solidFill>
              </a:rPr>
              <a:t>. For </a:t>
            </a:r>
            <a:r>
              <a:rPr lang="fr-FR" dirty="0" err="1" smtClean="0">
                <a:solidFill>
                  <a:srgbClr val="FFFFFF"/>
                </a:solidFill>
              </a:rPr>
              <a:t>example</a:t>
            </a:r>
            <a:r>
              <a:rPr lang="fr-FR" dirty="0" smtClean="0">
                <a:solidFill>
                  <a:srgbClr val="FFFFFF"/>
                </a:solidFill>
              </a:rPr>
              <a:t> :</a:t>
            </a:r>
          </a:p>
          <a:p>
            <a:r>
              <a:rPr lang="fr-FR" dirty="0" err="1" smtClean="0">
                <a:solidFill>
                  <a:srgbClr val="FFFFFF"/>
                </a:solidFill>
              </a:rPr>
              <a:t>invalid-name</a:t>
            </a:r>
            <a:r>
              <a:rPr lang="fr-FR" dirty="0" smtClean="0">
                <a:solidFill>
                  <a:srgbClr val="FFFFFF"/>
                </a:solidFill>
              </a:rPr>
              <a:t> : </a:t>
            </a:r>
            <a:r>
              <a:rPr lang="fr-FR" dirty="0" err="1" smtClean="0">
                <a:solidFill>
                  <a:srgbClr val="FFFFFF"/>
                </a:solidFill>
              </a:rPr>
              <a:t>we</a:t>
            </a:r>
            <a:r>
              <a:rPr lang="fr-FR" dirty="0" smtClean="0">
                <a:solidFill>
                  <a:srgbClr val="FFFFFF"/>
                </a:solidFill>
              </a:rPr>
              <a:t> </a:t>
            </a:r>
            <a:r>
              <a:rPr lang="fr-FR" dirty="0" err="1" smtClean="0">
                <a:solidFill>
                  <a:srgbClr val="FFFFFF"/>
                </a:solidFill>
              </a:rPr>
              <a:t>can</a:t>
            </a:r>
            <a:r>
              <a:rPr lang="fr-FR" dirty="0" smtClean="0">
                <a:solidFill>
                  <a:srgbClr val="FFFFFF"/>
                </a:solidFill>
              </a:rPr>
              <a:t> </a:t>
            </a:r>
            <a:r>
              <a:rPr lang="fr-FR" dirty="0" err="1" smtClean="0">
                <a:solidFill>
                  <a:srgbClr val="FFFFFF"/>
                </a:solidFill>
              </a:rPr>
              <a:t>define</a:t>
            </a:r>
            <a:r>
              <a:rPr lang="fr-FR" dirty="0" smtClean="0">
                <a:solidFill>
                  <a:srgbClr val="FFFFFF"/>
                </a:solidFill>
              </a:rPr>
              <a:t> a </a:t>
            </a:r>
            <a:r>
              <a:rPr lang="fr-FR" dirty="0" err="1" smtClean="0">
                <a:solidFill>
                  <a:srgbClr val="FFFFFF"/>
                </a:solidFill>
              </a:rPr>
              <a:t>regex</a:t>
            </a:r>
            <a:r>
              <a:rPr lang="fr-FR" dirty="0" smtClean="0">
                <a:solidFill>
                  <a:srgbClr val="FFFFFF"/>
                </a:solidFill>
              </a:rPr>
              <a:t> in the </a:t>
            </a:r>
            <a:r>
              <a:rPr lang="fr-FR" dirty="0" err="1" smtClean="0">
                <a:solidFill>
                  <a:srgbClr val="FFFFFF"/>
                </a:solidFill>
              </a:rPr>
              <a:t>pylintrc</a:t>
            </a:r>
            <a:r>
              <a:rPr lang="fr-FR" dirty="0" smtClean="0">
                <a:solidFill>
                  <a:srgbClr val="FFFFFF"/>
                </a:solidFill>
              </a:rPr>
              <a:t> file to </a:t>
            </a:r>
            <a:r>
              <a:rPr lang="fr-FR" dirty="0" err="1" smtClean="0">
                <a:solidFill>
                  <a:srgbClr val="FFFFFF"/>
                </a:solidFill>
              </a:rPr>
              <a:t>clarify</a:t>
            </a:r>
            <a:r>
              <a:rPr lang="fr-FR" dirty="0" smtClean="0">
                <a:solidFill>
                  <a:srgbClr val="FFFFFF"/>
                </a:solidFill>
              </a:rPr>
              <a:t> </a:t>
            </a:r>
            <a:r>
              <a:rPr lang="fr-FR" dirty="0" err="1" smtClean="0">
                <a:solidFill>
                  <a:srgbClr val="FFFFFF"/>
                </a:solidFill>
              </a:rPr>
              <a:t>what</a:t>
            </a:r>
            <a:r>
              <a:rPr lang="fr-FR" dirty="0" smtClean="0">
                <a:solidFill>
                  <a:srgbClr val="FFFFFF"/>
                </a:solidFill>
              </a:rPr>
              <a:t> a good </a:t>
            </a:r>
            <a:r>
              <a:rPr lang="fr-FR" dirty="0" err="1" smtClean="0">
                <a:solidFill>
                  <a:srgbClr val="FFFFFF"/>
                </a:solidFill>
              </a:rPr>
              <a:t>name</a:t>
            </a:r>
            <a:r>
              <a:rPr lang="fr-FR" dirty="0" smtClean="0">
                <a:solidFill>
                  <a:srgbClr val="FFFFFF"/>
                </a:solidFill>
              </a:rPr>
              <a:t> : </a:t>
            </a:r>
            <a:br>
              <a:rPr lang="fr-FR" dirty="0" smtClean="0">
                <a:solidFill>
                  <a:srgbClr val="FFFFFF"/>
                </a:solidFill>
              </a:rPr>
            </a:br>
            <a:r>
              <a:rPr lang="fr-FR" dirty="0" smtClean="0">
                <a:solidFill>
                  <a:srgbClr val="FFFFFF"/>
                </a:solidFill>
              </a:rPr>
              <a:t/>
            </a:r>
            <a:br>
              <a:rPr lang="fr-FR" dirty="0" smtClean="0">
                <a:solidFill>
                  <a:srgbClr val="FFFFFF"/>
                </a:solidFill>
              </a:rPr>
            </a:br>
            <a:r>
              <a:rPr lang="fr-FR" dirty="0" smtClean="0">
                <a:solidFill>
                  <a:srgbClr val="FFFFFF"/>
                </a:solidFill>
              </a:rPr>
              <a:t>variable</a:t>
            </a:r>
            <a:r>
              <a:rPr lang="fr-FR" dirty="0">
                <a:solidFill>
                  <a:srgbClr val="FFFFFF"/>
                </a:solidFill>
              </a:rPr>
              <a:t>-</a:t>
            </a:r>
            <a:r>
              <a:rPr lang="fr-FR" dirty="0" err="1">
                <a:solidFill>
                  <a:srgbClr val="FFFFFF"/>
                </a:solidFill>
              </a:rPr>
              <a:t>rgx</a:t>
            </a:r>
            <a:r>
              <a:rPr lang="fr-FR" dirty="0">
                <a:solidFill>
                  <a:srgbClr val="FFFFFF"/>
                </a:solidFill>
              </a:rPr>
              <a:t>=[a-z_][a-z0-9_]{2,30}</a:t>
            </a:r>
            <a:r>
              <a:rPr lang="fr-FR" dirty="0" smtClean="0">
                <a:solidFill>
                  <a:srgbClr val="FFFFFF"/>
                </a:solidFill>
              </a:rPr>
              <a:t>$</a:t>
            </a:r>
          </a:p>
          <a:p>
            <a:pPr marL="349250" lvl="1" indent="0">
              <a:buNone/>
            </a:pPr>
            <a:endParaRPr lang="fr-FR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line</a:t>
            </a:r>
            <a:r>
              <a:rPr lang="en-US" dirty="0">
                <a:solidFill>
                  <a:srgbClr val="FFFFFF"/>
                </a:solidFill>
              </a:rPr>
              <a:t>-too-</a:t>
            </a:r>
            <a:r>
              <a:rPr lang="en-US" dirty="0" smtClean="0">
                <a:solidFill>
                  <a:srgbClr val="FFFFFF"/>
                </a:solidFill>
              </a:rPr>
              <a:t>long: Again, we can change that in </a:t>
            </a:r>
            <a:r>
              <a:rPr lang="en-US" dirty="0" err="1" smtClean="0">
                <a:solidFill>
                  <a:srgbClr val="FFFFFF"/>
                </a:solidFill>
              </a:rPr>
              <a:t>Pylintrc</a:t>
            </a:r>
            <a:r>
              <a:rPr lang="en-US" dirty="0">
                <a:solidFill>
                  <a:srgbClr val="FFFFFF"/>
                </a:solidFill>
              </a:rPr>
              <a:t> 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max</a:t>
            </a:r>
            <a:r>
              <a:rPr lang="en-US" dirty="0">
                <a:solidFill>
                  <a:srgbClr val="FFFFFF"/>
                </a:solidFill>
              </a:rPr>
              <a:t>-line-length=80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7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65174" y="2202497"/>
            <a:ext cx="76120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fr-FR" dirty="0" err="1" smtClean="0">
                <a:solidFill>
                  <a:srgbClr val="FFFFFF"/>
                </a:solidFill>
              </a:rPr>
              <a:t>Coding</a:t>
            </a:r>
            <a:r>
              <a:rPr lang="fr-FR" dirty="0" smtClean="0">
                <a:solidFill>
                  <a:srgbClr val="FFFFFF"/>
                </a:solidFill>
              </a:rPr>
              <a:t> Standard</a:t>
            </a:r>
          </a:p>
          <a:p>
            <a:pPr marL="285750" indent="-285750">
              <a:buFont typeface="Wingdings" charset="2"/>
              <a:buChar char="v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fr-FR" dirty="0" err="1" smtClean="0">
                <a:solidFill>
                  <a:srgbClr val="FFFFFF"/>
                </a:solidFill>
              </a:rPr>
              <a:t>Error</a:t>
            </a:r>
            <a:r>
              <a:rPr lang="fr-FR" dirty="0" smtClean="0">
                <a:solidFill>
                  <a:srgbClr val="FFFFFF"/>
                </a:solidFill>
              </a:rPr>
              <a:t> </a:t>
            </a:r>
            <a:r>
              <a:rPr lang="fr-FR" dirty="0" err="1" smtClean="0">
                <a:solidFill>
                  <a:srgbClr val="FFFFFF"/>
                </a:solidFill>
              </a:rPr>
              <a:t>detection</a:t>
            </a:r>
            <a:endParaRPr lang="fr-FR" dirty="0" smtClean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fr-FR" dirty="0" err="1" smtClean="0">
                <a:solidFill>
                  <a:srgbClr val="FFFFFF"/>
                </a:solidFill>
              </a:rPr>
              <a:t>Refactoring</a:t>
            </a:r>
            <a:r>
              <a:rPr lang="fr-FR" dirty="0" smtClean="0">
                <a:solidFill>
                  <a:srgbClr val="FFFFFF"/>
                </a:solidFill>
              </a:rPr>
              <a:t> help</a:t>
            </a:r>
          </a:p>
          <a:p>
            <a:pPr marL="285750" indent="-285750">
              <a:buFont typeface="Wingdings" charset="2"/>
              <a:buChar char="v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fr-FR" dirty="0" err="1" smtClean="0">
                <a:solidFill>
                  <a:srgbClr val="FFFFFF"/>
                </a:solidFill>
              </a:rPr>
              <a:t>Fully</a:t>
            </a:r>
            <a:r>
              <a:rPr lang="fr-FR" dirty="0" smtClean="0">
                <a:solidFill>
                  <a:srgbClr val="FFFFFF"/>
                </a:solidFill>
              </a:rPr>
              <a:t> </a:t>
            </a:r>
            <a:r>
              <a:rPr lang="fr-FR" dirty="0" err="1" smtClean="0">
                <a:solidFill>
                  <a:srgbClr val="FFFFFF"/>
                </a:solidFill>
              </a:rPr>
              <a:t>customizable</a:t>
            </a:r>
            <a:endParaRPr lang="fr-FR" dirty="0" smtClean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fr-FR" dirty="0" smtClean="0">
                <a:solidFill>
                  <a:srgbClr val="FFFFFF"/>
                </a:solidFill>
              </a:rPr>
              <a:t>Editor </a:t>
            </a:r>
            <a:r>
              <a:rPr lang="fr-FR" dirty="0" err="1" smtClean="0">
                <a:solidFill>
                  <a:srgbClr val="FFFFFF"/>
                </a:solidFill>
              </a:rPr>
              <a:t>integration</a:t>
            </a:r>
            <a:endParaRPr lang="fr-FR" dirty="0" smtClean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fr-FR" dirty="0" smtClean="0">
                <a:solidFill>
                  <a:srgbClr val="FFFFFF"/>
                </a:solidFill>
              </a:rPr>
              <a:t>IDE </a:t>
            </a:r>
            <a:r>
              <a:rPr lang="fr-FR" dirty="0" err="1" smtClean="0">
                <a:solidFill>
                  <a:srgbClr val="FFFFFF"/>
                </a:solidFill>
              </a:rPr>
              <a:t>integration</a:t>
            </a:r>
            <a:endParaRPr lang="fr-FR" dirty="0" smtClean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fr-FR" dirty="0" smtClean="0">
                <a:solidFill>
                  <a:srgbClr val="FFFFFF"/>
                </a:solidFill>
              </a:rPr>
              <a:t>UML </a:t>
            </a:r>
            <a:r>
              <a:rPr lang="fr-FR" dirty="0" err="1" smtClean="0">
                <a:solidFill>
                  <a:srgbClr val="FFFFFF"/>
                </a:solidFill>
              </a:rPr>
              <a:t>diagrams</a:t>
            </a:r>
            <a:endParaRPr lang="fr-FR" dirty="0" smtClean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fr-FR" dirty="0" err="1" smtClean="0">
                <a:solidFill>
                  <a:srgbClr val="FFFFFF"/>
                </a:solidFill>
              </a:rPr>
              <a:t>Continuous</a:t>
            </a:r>
            <a:r>
              <a:rPr lang="fr-FR" dirty="0" smtClean="0">
                <a:solidFill>
                  <a:srgbClr val="FFFFFF"/>
                </a:solidFill>
              </a:rPr>
              <a:t> </a:t>
            </a:r>
            <a:r>
              <a:rPr lang="fr-FR" dirty="0" err="1" smtClean="0">
                <a:solidFill>
                  <a:srgbClr val="FFFFFF"/>
                </a:solidFill>
              </a:rPr>
              <a:t>integration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90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PyLint</a:t>
            </a:r>
            <a:r>
              <a:rPr lang="fr-FR" dirty="0" smtClean="0"/>
              <a:t> </a:t>
            </a:r>
            <a:r>
              <a:rPr lang="fr-FR" dirty="0" err="1" smtClean="0"/>
              <a:t>works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722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discover</a:t>
            </a:r>
            <a:r>
              <a:rPr lang="fr-FR" dirty="0" smtClean="0"/>
              <a:t> </a:t>
            </a:r>
            <a:r>
              <a:rPr lang="fr-FR" dirty="0" err="1" smtClean="0"/>
              <a:t>Pylint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5175" y="1716360"/>
            <a:ext cx="7612064" cy="453652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First, </a:t>
            </a:r>
            <a:r>
              <a:rPr lang="fr-FR" dirty="0" err="1" smtClean="0"/>
              <a:t>let’s</a:t>
            </a:r>
            <a:r>
              <a:rPr lang="fr-FR" dirty="0" smtClean="0"/>
              <a:t> check the options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Pylint</a:t>
            </a:r>
            <a:r>
              <a:rPr lang="fr-FR" dirty="0" smtClean="0"/>
              <a:t> </a:t>
            </a:r>
            <a:r>
              <a:rPr lang="fr-FR" dirty="0" err="1" smtClean="0"/>
              <a:t>offers</a:t>
            </a:r>
            <a:r>
              <a:rPr lang="fr-FR" dirty="0" smtClean="0"/>
              <a:t> :</a:t>
            </a:r>
          </a:p>
          <a:p>
            <a:endParaRPr lang="fr-FR" dirty="0"/>
          </a:p>
        </p:txBody>
      </p:sp>
      <p:pic>
        <p:nvPicPr>
          <p:cNvPr id="4" name="Image 3" descr="Capture d’écran 2014-10-09 à 12.44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2002118"/>
            <a:ext cx="4960454" cy="510258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605707" y="2350424"/>
            <a:ext cx="3214601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fr-FR" dirty="0" smtClean="0">
                <a:solidFill>
                  <a:schemeClr val="bg1"/>
                </a:solidFill>
              </a:rPr>
              <a:t>--</a:t>
            </a:r>
            <a:r>
              <a:rPr lang="fr-FR" dirty="0" err="1" smtClean="0">
                <a:solidFill>
                  <a:schemeClr val="bg1"/>
                </a:solidFill>
              </a:rPr>
              <a:t>rcfile</a:t>
            </a:r>
            <a:r>
              <a:rPr lang="fr-FR" dirty="0" smtClean="0">
                <a:solidFill>
                  <a:schemeClr val="bg1"/>
                </a:solidFill>
              </a:rPr>
              <a:t> : configuration file</a:t>
            </a:r>
          </a:p>
          <a:p>
            <a:pPr marL="285750" indent="-285750">
              <a:buFont typeface="Wingdings" charset="2"/>
              <a:buChar char="v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fr-FR" dirty="0" smtClean="0">
                <a:solidFill>
                  <a:schemeClr val="bg1"/>
                </a:solidFill>
              </a:rPr>
              <a:t>--</a:t>
            </a:r>
            <a:r>
              <a:rPr lang="fr-FR" dirty="0" err="1" smtClean="0">
                <a:solidFill>
                  <a:schemeClr val="bg1"/>
                </a:solidFill>
              </a:rPr>
              <a:t>generate-rcfile</a:t>
            </a:r>
            <a:r>
              <a:rPr lang="fr-FR" dirty="0" smtClean="0">
                <a:solidFill>
                  <a:schemeClr val="bg1"/>
                </a:solidFill>
              </a:rPr>
              <a:t> : </a:t>
            </a:r>
            <a:r>
              <a:rPr lang="fr-FR" dirty="0" err="1" smtClean="0">
                <a:solidFill>
                  <a:schemeClr val="bg1"/>
                </a:solidFill>
              </a:rPr>
              <a:t>generate</a:t>
            </a:r>
            <a:r>
              <a:rPr lang="fr-FR" dirty="0" smtClean="0">
                <a:solidFill>
                  <a:schemeClr val="bg1"/>
                </a:solidFill>
              </a:rPr>
              <a:t> a default configuration file</a:t>
            </a:r>
          </a:p>
          <a:p>
            <a:pPr marL="285750" indent="-285750">
              <a:buFont typeface="Wingdings" charset="2"/>
              <a:buChar char="v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fr-FR" dirty="0" smtClean="0">
                <a:solidFill>
                  <a:schemeClr val="bg1"/>
                </a:solidFill>
              </a:rPr>
              <a:t>-f : output format </a:t>
            </a:r>
          </a:p>
          <a:p>
            <a:pPr marL="742950" lvl="1" indent="-285750">
              <a:buFont typeface="Wingdings" charset="2"/>
              <a:buChar char="v"/>
            </a:pPr>
            <a:r>
              <a:rPr lang="fr-FR" dirty="0" err="1" smtClean="0">
                <a:solidFill>
                  <a:schemeClr val="bg1"/>
                </a:solidFill>
              </a:rPr>
              <a:t>Text</a:t>
            </a:r>
            <a:endParaRPr lang="fr-FR" dirty="0" smtClean="0">
              <a:solidFill>
                <a:schemeClr val="bg1"/>
              </a:solidFill>
            </a:endParaRPr>
          </a:p>
          <a:p>
            <a:pPr marL="742950" lvl="1" indent="-285750">
              <a:buFont typeface="Wingdings" charset="2"/>
              <a:buChar char="v"/>
            </a:pPr>
            <a:r>
              <a:rPr lang="fr-FR" dirty="0" err="1" smtClean="0">
                <a:solidFill>
                  <a:schemeClr val="bg1"/>
                </a:solidFill>
              </a:rPr>
              <a:t>Parseable</a:t>
            </a:r>
            <a:endParaRPr lang="fr-FR" dirty="0" smtClean="0">
              <a:solidFill>
                <a:schemeClr val="bg1"/>
              </a:solidFill>
            </a:endParaRPr>
          </a:p>
          <a:p>
            <a:pPr marL="742950" lvl="1" indent="-285750">
              <a:buFont typeface="Wingdings" charset="2"/>
              <a:buChar char="v"/>
            </a:pPr>
            <a:r>
              <a:rPr lang="fr-FR" dirty="0" err="1" smtClean="0">
                <a:solidFill>
                  <a:schemeClr val="bg1"/>
                </a:solidFill>
              </a:rPr>
              <a:t>Colorized</a:t>
            </a:r>
            <a:endParaRPr lang="fr-FR" dirty="0" smtClean="0">
              <a:solidFill>
                <a:schemeClr val="bg1"/>
              </a:solidFill>
            </a:endParaRPr>
          </a:p>
          <a:p>
            <a:pPr marL="742950" lvl="1" indent="-285750">
              <a:buFont typeface="Wingdings" charset="2"/>
              <a:buChar char="v"/>
            </a:pPr>
            <a:r>
              <a:rPr lang="fr-FR" dirty="0" err="1" smtClean="0">
                <a:solidFill>
                  <a:schemeClr val="bg1"/>
                </a:solidFill>
              </a:rPr>
              <a:t>msvs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smtClean="0">
                <a:solidFill>
                  <a:schemeClr val="bg1"/>
                </a:solidFill>
              </a:rPr>
              <a:t>(</a:t>
            </a:r>
            <a:r>
              <a:rPr lang="fr-FR" dirty="0" err="1" smtClean="0">
                <a:solidFill>
                  <a:schemeClr val="bg1"/>
                </a:solidFill>
              </a:rPr>
              <a:t>visual</a:t>
            </a:r>
            <a:r>
              <a:rPr lang="fr-FR" dirty="0" smtClean="0">
                <a:solidFill>
                  <a:schemeClr val="bg1"/>
                </a:solidFill>
              </a:rPr>
              <a:t> studio)</a:t>
            </a:r>
          </a:p>
          <a:p>
            <a:pPr marL="742950" lvl="1" indent="-285750">
              <a:buFont typeface="Wingdings" charset="2"/>
              <a:buChar char="v"/>
            </a:pPr>
            <a:r>
              <a:rPr lang="fr-FR" dirty="0" smtClean="0">
                <a:solidFill>
                  <a:schemeClr val="bg1"/>
                </a:solidFill>
              </a:rPr>
              <a:t>HTML</a:t>
            </a:r>
          </a:p>
          <a:p>
            <a:pPr marL="742950" lvl="1" indent="-285750">
              <a:buFont typeface="Wingdings" charset="2"/>
              <a:buChar char="v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fr-FR" dirty="0" smtClean="0">
                <a:solidFill>
                  <a:schemeClr val="bg1"/>
                </a:solidFill>
              </a:rPr>
              <a:t>-r : display full report 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           (Y or N)</a:t>
            </a:r>
          </a:p>
          <a:p>
            <a:pPr marL="285750" indent="-285750">
              <a:buFont typeface="Wingdings" charset="2"/>
              <a:buChar char="v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fr-F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0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PyLint</a:t>
            </a:r>
            <a:r>
              <a:rPr lang="fr-FR" dirty="0" smtClean="0"/>
              <a:t> configuration file</a:t>
            </a:r>
            <a:endParaRPr lang="fr-FR" dirty="0"/>
          </a:p>
        </p:txBody>
      </p:sp>
      <p:pic>
        <p:nvPicPr>
          <p:cNvPr id="5" name="Image 4" descr="Capture d’écran 2014-10-09 à 13.32.0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" y="1577217"/>
            <a:ext cx="6108582" cy="567762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062101" y="1984231"/>
            <a:ext cx="2907031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FFFF"/>
                </a:solidFill>
              </a:rPr>
              <a:t>Different</a:t>
            </a:r>
            <a:r>
              <a:rPr lang="fr-FR" dirty="0" smtClean="0">
                <a:solidFill>
                  <a:srgbClr val="FFFFFF"/>
                </a:solidFill>
              </a:rPr>
              <a:t> sections : </a:t>
            </a:r>
          </a:p>
          <a:p>
            <a:endParaRPr lang="fr-FR" dirty="0" smtClean="0">
              <a:solidFill>
                <a:srgbClr val="FFFFFF"/>
              </a:solidFill>
            </a:endParaRPr>
          </a:p>
          <a:p>
            <a:pPr marL="742950" lvl="1" indent="-285750">
              <a:buFont typeface="Wingdings" charset="2"/>
              <a:buChar char="v"/>
            </a:pPr>
            <a:r>
              <a:rPr lang="fr-FR" dirty="0" smtClean="0">
                <a:solidFill>
                  <a:srgbClr val="FFFFFF"/>
                </a:solidFill>
              </a:rPr>
              <a:t>MASTER</a:t>
            </a:r>
          </a:p>
          <a:p>
            <a:pPr marL="742950" lvl="1" indent="-285750">
              <a:buFont typeface="Wingdings" charset="2"/>
              <a:buChar char="v"/>
            </a:pPr>
            <a:r>
              <a:rPr lang="fr-FR" dirty="0" smtClean="0">
                <a:solidFill>
                  <a:srgbClr val="FFFFFF"/>
                </a:solidFill>
              </a:rPr>
              <a:t>MESSAGES CONTROL</a:t>
            </a:r>
          </a:p>
          <a:p>
            <a:pPr marL="742950" lvl="1" indent="-285750">
              <a:buFont typeface="Wingdings" charset="2"/>
              <a:buChar char="v"/>
            </a:pPr>
            <a:r>
              <a:rPr lang="fr-FR" dirty="0" smtClean="0">
                <a:solidFill>
                  <a:srgbClr val="FFFFFF"/>
                </a:solidFill>
              </a:rPr>
              <a:t>REPORTS</a:t>
            </a:r>
          </a:p>
          <a:p>
            <a:pPr marL="742950" lvl="1" indent="-285750">
              <a:buFont typeface="Wingdings" charset="2"/>
              <a:buChar char="v"/>
            </a:pPr>
            <a:r>
              <a:rPr lang="fr-FR" dirty="0" smtClean="0">
                <a:solidFill>
                  <a:srgbClr val="FFFFFF"/>
                </a:solidFill>
              </a:rPr>
              <a:t>BASIC</a:t>
            </a:r>
          </a:p>
          <a:p>
            <a:pPr marL="742950" lvl="1" indent="-285750">
              <a:buFont typeface="Wingdings" charset="2"/>
              <a:buChar char="v"/>
            </a:pPr>
            <a:r>
              <a:rPr lang="fr-FR" dirty="0" smtClean="0">
                <a:solidFill>
                  <a:srgbClr val="FFFFFF"/>
                </a:solidFill>
              </a:rPr>
              <a:t>FORMAT</a:t>
            </a:r>
          </a:p>
          <a:p>
            <a:pPr marL="742950" lvl="1" indent="-285750">
              <a:buFont typeface="Wingdings" charset="2"/>
              <a:buChar char="v"/>
            </a:pPr>
            <a:r>
              <a:rPr lang="fr-FR" dirty="0" smtClean="0">
                <a:solidFill>
                  <a:srgbClr val="FFFFFF"/>
                </a:solidFill>
              </a:rPr>
              <a:t>LOGGING</a:t>
            </a:r>
          </a:p>
          <a:p>
            <a:pPr marL="742950" lvl="1" indent="-285750">
              <a:buFont typeface="Wingdings" charset="2"/>
              <a:buChar char="v"/>
            </a:pPr>
            <a:r>
              <a:rPr lang="fr-FR" dirty="0" smtClean="0">
                <a:solidFill>
                  <a:srgbClr val="FFFFFF"/>
                </a:solidFill>
              </a:rPr>
              <a:t>SIMILARITIES</a:t>
            </a:r>
          </a:p>
          <a:p>
            <a:pPr marL="742950" lvl="1" indent="-285750">
              <a:buFont typeface="Wingdings" charset="2"/>
              <a:buChar char="v"/>
            </a:pPr>
            <a:r>
              <a:rPr lang="fr-FR" dirty="0" smtClean="0">
                <a:solidFill>
                  <a:srgbClr val="FFFFFF"/>
                </a:solidFill>
              </a:rPr>
              <a:t>TYPECHECK</a:t>
            </a:r>
          </a:p>
          <a:p>
            <a:pPr marL="742950" lvl="1" indent="-285750">
              <a:buFont typeface="Wingdings" charset="2"/>
              <a:buChar char="v"/>
            </a:pPr>
            <a:r>
              <a:rPr lang="fr-FR" dirty="0" smtClean="0">
                <a:solidFill>
                  <a:srgbClr val="FFFFFF"/>
                </a:solidFill>
              </a:rPr>
              <a:t>VARIABLES</a:t>
            </a:r>
          </a:p>
          <a:p>
            <a:pPr marL="742950" lvl="1" indent="-285750">
              <a:buFont typeface="Wingdings" charset="2"/>
              <a:buChar char="v"/>
            </a:pPr>
            <a:r>
              <a:rPr lang="fr-FR" dirty="0" smtClean="0">
                <a:solidFill>
                  <a:srgbClr val="FFFFFF"/>
                </a:solidFill>
              </a:rPr>
              <a:t>CLASSES</a:t>
            </a:r>
          </a:p>
          <a:p>
            <a:pPr marL="742950" lvl="1" indent="-285750">
              <a:buFont typeface="Wingdings" charset="2"/>
              <a:buChar char="v"/>
            </a:pPr>
            <a:r>
              <a:rPr lang="fr-FR" dirty="0" smtClean="0">
                <a:solidFill>
                  <a:srgbClr val="FFFFFF"/>
                </a:solidFill>
              </a:rPr>
              <a:t>DESIGN</a:t>
            </a:r>
          </a:p>
          <a:p>
            <a:pPr marL="742950" lvl="1" indent="-285750">
              <a:buFont typeface="Wingdings" charset="2"/>
              <a:buChar char="v"/>
            </a:pPr>
            <a:r>
              <a:rPr lang="fr-FR" dirty="0" smtClean="0">
                <a:solidFill>
                  <a:srgbClr val="FFFFFF"/>
                </a:solidFill>
              </a:rPr>
              <a:t>IMPORTS</a:t>
            </a:r>
          </a:p>
          <a:p>
            <a:pPr marL="742950" lvl="1" indent="-285750">
              <a:buFont typeface="Wingdings" charset="2"/>
              <a:buChar char="v"/>
            </a:pPr>
            <a:r>
              <a:rPr lang="fr-FR" dirty="0" smtClean="0">
                <a:solidFill>
                  <a:srgbClr val="FFFFFF"/>
                </a:solidFill>
              </a:rPr>
              <a:t>EXCEPTIONS</a:t>
            </a:r>
          </a:p>
          <a:p>
            <a:pPr marL="742950" lvl="1" indent="-285750">
              <a:buFont typeface="Wingdings" charset="2"/>
              <a:buChar char="v"/>
            </a:pP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58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PyLint</a:t>
            </a:r>
            <a:r>
              <a:rPr lang="fr-FR" dirty="0"/>
              <a:t> </a:t>
            </a:r>
            <a:r>
              <a:rPr lang="fr-FR" dirty="0" smtClean="0"/>
              <a:t>configuration file : BASIC Section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</a:t>
            </a:r>
            <a:r>
              <a:rPr lang="fr-FR" dirty="0" smtClean="0"/>
              <a:t>ood-</a:t>
            </a:r>
            <a:r>
              <a:rPr lang="fr-FR" dirty="0" err="1" smtClean="0"/>
              <a:t>names</a:t>
            </a:r>
            <a:r>
              <a:rPr lang="fr-FR" dirty="0" smtClean="0"/>
              <a:t> : List of variable </a:t>
            </a:r>
            <a:r>
              <a:rPr lang="fr-FR" dirty="0" err="1" smtClean="0"/>
              <a:t>names</a:t>
            </a:r>
            <a:r>
              <a:rPr lang="fr-FR" dirty="0" smtClean="0"/>
              <a:t>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always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accepted</a:t>
            </a:r>
            <a:endParaRPr lang="fr-FR" dirty="0"/>
          </a:p>
          <a:p>
            <a:r>
              <a:rPr lang="fr-FR" dirty="0" err="1" smtClean="0"/>
              <a:t>bad-names</a:t>
            </a:r>
            <a:r>
              <a:rPr lang="fr-FR" dirty="0" smtClean="0"/>
              <a:t> : List of variable </a:t>
            </a:r>
            <a:r>
              <a:rPr lang="fr-FR" dirty="0" err="1" smtClean="0"/>
              <a:t>names</a:t>
            </a:r>
            <a:r>
              <a:rPr lang="fr-FR" dirty="0" smtClean="0"/>
              <a:t>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always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refused</a:t>
            </a:r>
            <a:endParaRPr lang="fr-FR" dirty="0" smtClean="0"/>
          </a:p>
          <a:p>
            <a:r>
              <a:rPr lang="fr-FR" dirty="0" smtClean="0"/>
              <a:t>*-</a:t>
            </a:r>
            <a:r>
              <a:rPr lang="fr-FR" dirty="0" err="1" smtClean="0"/>
              <a:t>rgx</a:t>
            </a:r>
            <a:r>
              <a:rPr lang="fr-FR" dirty="0" smtClean="0"/>
              <a:t> : Regular expressions </a:t>
            </a:r>
            <a:r>
              <a:rPr lang="fr-FR" dirty="0" err="1" smtClean="0"/>
              <a:t>matching</a:t>
            </a:r>
            <a:r>
              <a:rPr lang="fr-FR" dirty="0" smtClean="0"/>
              <a:t> correct </a:t>
            </a:r>
            <a:r>
              <a:rPr lang="fr-FR" dirty="0" err="1" smtClean="0"/>
              <a:t>name</a:t>
            </a:r>
            <a:r>
              <a:rPr lang="fr-FR" dirty="0" smtClean="0"/>
              <a:t> for </a:t>
            </a:r>
            <a:r>
              <a:rPr lang="fr-FR" dirty="0" err="1" smtClean="0"/>
              <a:t>functions</a:t>
            </a:r>
            <a:r>
              <a:rPr lang="fr-FR" dirty="0" smtClean="0"/>
              <a:t>, variables, constants, </a:t>
            </a:r>
            <a:r>
              <a:rPr lang="fr-FR" dirty="0" err="1" smtClean="0"/>
              <a:t>attributes</a:t>
            </a:r>
            <a:r>
              <a:rPr lang="fr-FR" dirty="0" smtClean="0"/>
              <a:t>, arguments, classes, </a:t>
            </a:r>
            <a:r>
              <a:rPr lang="fr-FR" dirty="0" err="1" smtClean="0"/>
              <a:t>inline</a:t>
            </a:r>
            <a:r>
              <a:rPr lang="fr-FR" dirty="0" smtClean="0"/>
              <a:t> </a:t>
            </a:r>
            <a:r>
              <a:rPr lang="fr-FR" dirty="0" err="1" smtClean="0"/>
              <a:t>iteration</a:t>
            </a:r>
            <a:r>
              <a:rPr lang="fr-FR" dirty="0" smtClean="0"/>
              <a:t>, modules and </a:t>
            </a:r>
            <a:r>
              <a:rPr lang="fr-FR" dirty="0" err="1" smtClean="0"/>
              <a:t>methods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175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PyLint</a:t>
            </a:r>
            <a:r>
              <a:rPr lang="fr-FR" dirty="0"/>
              <a:t> </a:t>
            </a:r>
            <a:r>
              <a:rPr lang="fr-FR" dirty="0" smtClean="0"/>
              <a:t>configuration file : FORMAT Section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</a:t>
            </a:r>
            <a:r>
              <a:rPr lang="fr-FR" dirty="0" smtClean="0"/>
              <a:t>ax-line-</a:t>
            </a:r>
            <a:r>
              <a:rPr lang="fr-FR" dirty="0" err="1" smtClean="0"/>
              <a:t>length</a:t>
            </a:r>
            <a:r>
              <a:rPr lang="fr-FR" dirty="0" smtClean="0"/>
              <a:t> : Maximum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characters</a:t>
            </a:r>
            <a:r>
              <a:rPr lang="fr-FR" dirty="0" smtClean="0"/>
              <a:t> on a single line</a:t>
            </a:r>
          </a:p>
          <a:p>
            <a:r>
              <a:rPr lang="fr-FR" dirty="0" smtClean="0"/>
              <a:t>max-module-</a:t>
            </a:r>
            <a:r>
              <a:rPr lang="fr-FR" dirty="0" err="1" smtClean="0"/>
              <a:t>lines</a:t>
            </a:r>
            <a:r>
              <a:rPr lang="fr-FR" dirty="0" smtClean="0"/>
              <a:t> : </a:t>
            </a:r>
            <a:r>
              <a:rPr lang="fr-FR" dirty="0" err="1" smtClean="0"/>
              <a:t>Maximim</a:t>
            </a:r>
            <a:r>
              <a:rPr lang="fr-FR" dirty="0" smtClean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lines</a:t>
            </a:r>
            <a:r>
              <a:rPr lang="fr-FR" dirty="0" smtClean="0"/>
              <a:t> in a module</a:t>
            </a:r>
          </a:p>
          <a:p>
            <a:r>
              <a:rPr lang="fr-FR" dirty="0" err="1"/>
              <a:t>i</a:t>
            </a:r>
            <a:r>
              <a:rPr lang="fr-FR" dirty="0" err="1" smtClean="0"/>
              <a:t>dent</a:t>
            </a:r>
            <a:r>
              <a:rPr lang="fr-FR" dirty="0" smtClean="0"/>
              <a:t>-string : String </a:t>
            </a:r>
            <a:r>
              <a:rPr lang="fr-FR" dirty="0" err="1" smtClean="0"/>
              <a:t>used</a:t>
            </a:r>
            <a:r>
              <a:rPr lang="fr-FR" dirty="0" smtClean="0"/>
              <a:t> as </a:t>
            </a:r>
            <a:r>
              <a:rPr lang="fr-FR" dirty="0" err="1" smtClean="0"/>
              <a:t>identation</a:t>
            </a:r>
            <a:r>
              <a:rPr lang="fr-FR" dirty="0" smtClean="0"/>
              <a:t> unit.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9627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PyLint</a:t>
            </a:r>
            <a:r>
              <a:rPr lang="fr-FR" dirty="0"/>
              <a:t> </a:t>
            </a:r>
            <a:r>
              <a:rPr lang="fr-FR" dirty="0" smtClean="0"/>
              <a:t>configuration file : </a:t>
            </a:r>
            <a:r>
              <a:rPr lang="fr-FR" dirty="0"/>
              <a:t>TYPECHECK</a:t>
            </a:r>
            <a:r>
              <a:rPr lang="fr-FR" dirty="0" smtClean="0"/>
              <a:t> Section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ignore-</a:t>
            </a:r>
            <a:r>
              <a:rPr lang="en-US" dirty="0" err="1"/>
              <a:t>mixin</a:t>
            </a:r>
            <a:r>
              <a:rPr lang="en-US" dirty="0"/>
              <a:t>-members : Tells whether missing members accessed in </a:t>
            </a:r>
            <a:r>
              <a:rPr lang="en-US" dirty="0" err="1"/>
              <a:t>mixin</a:t>
            </a:r>
            <a:r>
              <a:rPr lang="en-US" dirty="0"/>
              <a:t> class should be </a:t>
            </a:r>
            <a:r>
              <a:rPr lang="en-US" dirty="0" smtClean="0"/>
              <a:t>ignored</a:t>
            </a:r>
          </a:p>
          <a:p>
            <a:r>
              <a:rPr lang="it-IT" dirty="0" err="1"/>
              <a:t>ignored-</a:t>
            </a:r>
            <a:r>
              <a:rPr lang="it-IT" dirty="0" err="1" smtClean="0"/>
              <a:t>modules</a:t>
            </a:r>
            <a:r>
              <a:rPr lang="it-IT" dirty="0"/>
              <a:t> </a:t>
            </a:r>
            <a:r>
              <a:rPr lang="it-IT" dirty="0" smtClean="0"/>
              <a:t>: </a:t>
            </a:r>
            <a:r>
              <a:rPr lang="en-US" dirty="0" smtClean="0"/>
              <a:t>Module </a:t>
            </a:r>
            <a:r>
              <a:rPr lang="en-US" dirty="0"/>
              <a:t>names for which member attributes should not be </a:t>
            </a:r>
            <a:r>
              <a:rPr lang="en-US" dirty="0" smtClean="0"/>
              <a:t>checked</a:t>
            </a:r>
          </a:p>
          <a:p>
            <a:r>
              <a:rPr lang="it-IT" dirty="0" err="1"/>
              <a:t>ignored-</a:t>
            </a:r>
            <a:r>
              <a:rPr lang="it-IT" dirty="0" err="1" smtClean="0"/>
              <a:t>classes</a:t>
            </a:r>
            <a:r>
              <a:rPr lang="it-IT" dirty="0"/>
              <a:t> </a:t>
            </a:r>
            <a:r>
              <a:rPr lang="it-IT" dirty="0" smtClean="0"/>
              <a:t>: </a:t>
            </a:r>
            <a:r>
              <a:rPr lang="en-US" dirty="0" smtClean="0"/>
              <a:t>Classes </a:t>
            </a:r>
            <a:r>
              <a:rPr lang="en-US" dirty="0"/>
              <a:t>names for which member attributes should not be </a:t>
            </a:r>
            <a:r>
              <a:rPr lang="en-US" dirty="0" smtClean="0"/>
              <a:t>checked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01942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bitat">
  <a:themeElements>
    <a:clrScheme name="Habitat">
      <a:dk1>
        <a:sysClr val="windowText" lastClr="000000"/>
      </a:dk1>
      <a:lt1>
        <a:sysClr val="window" lastClr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Habitat">
      <a:majorFont>
        <a:latin typeface="Book Antiqua"/>
        <a:ea typeface=""/>
        <a:cs typeface=""/>
        <a:font script="Jpan" typeface="ＭＳ 明朝"/>
      </a:majorFont>
      <a:minorFont>
        <a:latin typeface="Book Antiqua"/>
        <a:ea typeface=""/>
        <a:cs typeface=""/>
        <a:font script="Jpan" typeface="ＭＳ 明朝"/>
      </a:minorFont>
    </a:fontScheme>
    <a:fmtScheme name="Habita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0000"/>
              </a:schemeClr>
              <a:schemeClr val="phClr">
                <a:satMod val="275000"/>
              </a:schemeClr>
            </a:duotone>
          </a:blip>
          <a:tile tx="0" ty="0" sx="40000" sy="4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30000"/>
              </a:schemeClr>
              <a:schemeClr val="phClr">
                <a:satMod val="275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80000"/>
            </a:schemeClr>
          </a:solidFill>
          <a:prstDash val="solid"/>
        </a:ln>
        <a:ln w="25400" cap="flat" cmpd="sng" algn="ctr">
          <a:solidFill>
            <a:schemeClr val="phClr">
              <a:shade val="7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r="4200000" sx="105000" sy="105000" algn="t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76200" dist="25400" dir="13200000">
              <a:srgbClr val="000000">
                <a:alpha val="80000"/>
              </a:srgb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19800000"/>
            </a:lightRig>
          </a:scene3d>
          <a:sp3d prstMaterial="softEdge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Habitat.thmx</Template>
  <TotalTime>817</TotalTime>
  <Words>2201</Words>
  <Application>Microsoft Macintosh PowerPoint</Application>
  <PresentationFormat>Présentation à l'écran (4:3)</PresentationFormat>
  <Paragraphs>339</Paragraphs>
  <Slides>22</Slides>
  <Notes>19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Habitat</vt:lpstr>
      <vt:lpstr>Pylint</vt:lpstr>
      <vt:lpstr>Presentation of Pylint</vt:lpstr>
      <vt:lpstr>Features</vt:lpstr>
      <vt:lpstr>How PyLint works</vt:lpstr>
      <vt:lpstr>Let’s discover Pylint</vt:lpstr>
      <vt:lpstr>PyLint configuration file</vt:lpstr>
      <vt:lpstr>PyLint configuration file : BASIC Section</vt:lpstr>
      <vt:lpstr>PyLint configuration file : FORMAT Section</vt:lpstr>
      <vt:lpstr>PyLint configuration file : TYPECHECK Section</vt:lpstr>
      <vt:lpstr>PyLint configuration file : DESIGN Section</vt:lpstr>
      <vt:lpstr>Pylint Reports : Text</vt:lpstr>
      <vt:lpstr>Pylint Reports : HTML</vt:lpstr>
      <vt:lpstr>Pylint Reports :  Parseable format</vt:lpstr>
      <vt:lpstr>Pylint-GUI : A Graphical User Interface</vt:lpstr>
      <vt:lpstr>Code checks and  code improvements suggestions  by Pylint</vt:lpstr>
      <vt:lpstr>Let's do a test</vt:lpstr>
      <vt:lpstr>Analyse of the output</vt:lpstr>
      <vt:lpstr>Pharo Vs. Pylint</vt:lpstr>
      <vt:lpstr>Analysis (1)</vt:lpstr>
      <vt:lpstr>Analysis (2)</vt:lpstr>
      <vt:lpstr>Analysis (3)</vt:lpstr>
      <vt:lpstr> Critiques on  Individual Critics</vt:lpstr>
    </vt:vector>
  </TitlesOfParts>
  <Company>ggrz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PyLint</dc:title>
  <dc:creator>arberbe gg</dc:creator>
  <cp:lastModifiedBy>arberbe gg</cp:lastModifiedBy>
  <cp:revision>54</cp:revision>
  <dcterms:created xsi:type="dcterms:W3CDTF">2014-10-09T09:55:47Z</dcterms:created>
  <dcterms:modified xsi:type="dcterms:W3CDTF">2014-10-09T23:34:27Z</dcterms:modified>
</cp:coreProperties>
</file>